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notesSlides/notesSlide1.xml" ContentType="application/vnd.openxmlformats-officedocument.presentationml.notesSlide+xml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notesSlides/notesSlide2.xml" ContentType="application/vnd.openxmlformats-officedocument.presentationml.notesSlide+xml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8" r:id="rId1"/>
  </p:sldMasterIdLst>
  <p:notesMasterIdLst>
    <p:notesMasterId r:id="rId80"/>
  </p:notesMasterIdLst>
  <p:handoutMasterIdLst>
    <p:handoutMasterId r:id="rId81"/>
  </p:handoutMasterIdLst>
  <p:sldIdLst>
    <p:sldId id="256" r:id="rId2"/>
    <p:sldId id="326" r:id="rId3"/>
    <p:sldId id="418" r:id="rId4"/>
    <p:sldId id="419" r:id="rId5"/>
    <p:sldId id="420" r:id="rId6"/>
    <p:sldId id="257" r:id="rId7"/>
    <p:sldId id="421" r:id="rId8"/>
    <p:sldId id="384" r:id="rId9"/>
    <p:sldId id="385" r:id="rId10"/>
    <p:sldId id="328" r:id="rId11"/>
    <p:sldId id="330" r:id="rId12"/>
    <p:sldId id="334" r:id="rId13"/>
    <p:sldId id="329" r:id="rId14"/>
    <p:sldId id="333" r:id="rId15"/>
    <p:sldId id="261" r:id="rId16"/>
    <p:sldId id="260" r:id="rId17"/>
    <p:sldId id="263" r:id="rId18"/>
    <p:sldId id="265" r:id="rId19"/>
    <p:sldId id="309" r:id="rId20"/>
    <p:sldId id="315" r:id="rId21"/>
    <p:sldId id="311" r:id="rId22"/>
    <p:sldId id="268" r:id="rId23"/>
    <p:sldId id="289" r:id="rId24"/>
    <p:sldId id="266" r:id="rId25"/>
    <p:sldId id="312" r:id="rId26"/>
    <p:sldId id="316" r:id="rId27"/>
    <p:sldId id="318" r:id="rId28"/>
    <p:sldId id="319" r:id="rId29"/>
    <p:sldId id="340" r:id="rId30"/>
    <p:sldId id="341" r:id="rId31"/>
    <p:sldId id="373" r:id="rId32"/>
    <p:sldId id="374" r:id="rId33"/>
    <p:sldId id="376" r:id="rId34"/>
    <p:sldId id="377" r:id="rId35"/>
    <p:sldId id="378" r:id="rId36"/>
    <p:sldId id="375" r:id="rId37"/>
    <p:sldId id="381" r:id="rId38"/>
    <p:sldId id="380" r:id="rId39"/>
    <p:sldId id="364" r:id="rId40"/>
    <p:sldId id="413" r:id="rId41"/>
    <p:sldId id="408" r:id="rId42"/>
    <p:sldId id="409" r:id="rId43"/>
    <p:sldId id="410" r:id="rId44"/>
    <p:sldId id="412" r:id="rId45"/>
    <p:sldId id="416" r:id="rId46"/>
    <p:sldId id="414" r:id="rId47"/>
    <p:sldId id="415" r:id="rId48"/>
    <p:sldId id="417" r:id="rId49"/>
    <p:sldId id="386" r:id="rId50"/>
    <p:sldId id="370" r:id="rId51"/>
    <p:sldId id="287" r:id="rId52"/>
    <p:sldId id="269" r:id="rId53"/>
    <p:sldId id="372" r:id="rId54"/>
    <p:sldId id="335" r:id="rId55"/>
    <p:sldId id="338" r:id="rId56"/>
    <p:sldId id="339" r:id="rId57"/>
    <p:sldId id="387" r:id="rId58"/>
    <p:sldId id="388" r:id="rId59"/>
    <p:sldId id="389" r:id="rId60"/>
    <p:sldId id="390" r:id="rId61"/>
    <p:sldId id="391" r:id="rId62"/>
    <p:sldId id="392" r:id="rId63"/>
    <p:sldId id="393" r:id="rId64"/>
    <p:sldId id="394" r:id="rId65"/>
    <p:sldId id="395" r:id="rId66"/>
    <p:sldId id="396" r:id="rId67"/>
    <p:sldId id="397" r:id="rId68"/>
    <p:sldId id="398" r:id="rId69"/>
    <p:sldId id="399" r:id="rId70"/>
    <p:sldId id="400" r:id="rId71"/>
    <p:sldId id="401" r:id="rId72"/>
    <p:sldId id="402" r:id="rId73"/>
    <p:sldId id="403" r:id="rId74"/>
    <p:sldId id="404" r:id="rId75"/>
    <p:sldId id="405" r:id="rId76"/>
    <p:sldId id="406" r:id="rId77"/>
    <p:sldId id="382" r:id="rId78"/>
    <p:sldId id="383" r:id="rId79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085B"/>
    <a:srgbClr val="1D7611"/>
    <a:srgbClr val="C600C4"/>
    <a:srgbClr val="12370D"/>
    <a:srgbClr val="FF66FF"/>
    <a:srgbClr val="F6E147"/>
    <a:srgbClr val="FFE947"/>
    <a:srgbClr val="F4E444"/>
    <a:srgbClr val="FFCC66"/>
    <a:srgbClr val="20EE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54" autoAdjust="0"/>
    <p:restoredTop sz="98672" autoAdjust="0"/>
  </p:normalViewPr>
  <p:slideViewPr>
    <p:cSldViewPr snapToGrid="0" snapToObjects="1">
      <p:cViewPr>
        <p:scale>
          <a:sx n="103" d="100"/>
          <a:sy n="103" d="100"/>
        </p:scale>
        <p:origin x="-1272" y="16"/>
      </p:cViewPr>
      <p:guideLst>
        <p:guide orient="horz" pos="2009"/>
        <p:guide pos="2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1" Type="http://schemas.openxmlformats.org/officeDocument/2006/relationships/handoutMaster" Target="handoutMasters/handoutMaster1.xml"/><Relationship Id="rId82" Type="http://schemas.openxmlformats.org/officeDocument/2006/relationships/printerSettings" Target="printerSettings/printerSettings1.bin"/><Relationship Id="rId83" Type="http://schemas.openxmlformats.org/officeDocument/2006/relationships/presProps" Target="presProps.xml"/><Relationship Id="rId84" Type="http://schemas.openxmlformats.org/officeDocument/2006/relationships/viewProps" Target="viewProps.xml"/><Relationship Id="rId85" Type="http://schemas.openxmlformats.org/officeDocument/2006/relationships/theme" Target="theme/theme1.xml"/><Relationship Id="rId86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v>0-jet</c:v>
          </c:tx>
          <c:cat>
            <c:numRef>
              <c:f>Sheet1!$C$5:$C$9</c:f>
              <c:numCache>
                <c:formatCode>General</c:formatCode>
                <c:ptCount val="5"/>
                <c:pt idx="0">
                  <c:v>120.01</c:v>
                </c:pt>
                <c:pt idx="1">
                  <c:v>100.01</c:v>
                </c:pt>
                <c:pt idx="2">
                  <c:v>80.0</c:v>
                </c:pt>
                <c:pt idx="3">
                  <c:v>60.0</c:v>
                </c:pt>
                <c:pt idx="4">
                  <c:v>50.0</c:v>
                </c:pt>
              </c:numCache>
            </c:numRef>
          </c:cat>
          <c:val>
            <c:numRef>
              <c:f>Sheet1!$D$5:$D$9</c:f>
              <c:numCache>
                <c:formatCode>General</c:formatCode>
                <c:ptCount val="5"/>
                <c:pt idx="0">
                  <c:v>2.05</c:v>
                </c:pt>
                <c:pt idx="1">
                  <c:v>1.99</c:v>
                </c:pt>
                <c:pt idx="2">
                  <c:v>1.83</c:v>
                </c:pt>
                <c:pt idx="3">
                  <c:v>1.74</c:v>
                </c:pt>
                <c:pt idx="4">
                  <c:v>1.82</c:v>
                </c:pt>
              </c:numCache>
            </c:numRef>
          </c:val>
          <c:smooth val="0"/>
        </c:ser>
        <c:ser>
          <c:idx val="1"/>
          <c:order val="1"/>
          <c:tx>
            <c:v>1-jet</c:v>
          </c:tx>
          <c:cat>
            <c:numRef>
              <c:f>Sheet1!$C$5:$C$9</c:f>
              <c:numCache>
                <c:formatCode>General</c:formatCode>
                <c:ptCount val="5"/>
                <c:pt idx="0">
                  <c:v>120.01</c:v>
                </c:pt>
                <c:pt idx="1">
                  <c:v>100.01</c:v>
                </c:pt>
                <c:pt idx="2">
                  <c:v>80.0</c:v>
                </c:pt>
                <c:pt idx="3">
                  <c:v>60.0</c:v>
                </c:pt>
                <c:pt idx="4">
                  <c:v>50.0</c:v>
                </c:pt>
              </c:numCache>
            </c:numRef>
          </c:cat>
          <c:val>
            <c:numRef>
              <c:f>Sheet1!$E$5:$E$9</c:f>
              <c:numCache>
                <c:formatCode>General</c:formatCode>
                <c:ptCount val="5"/>
                <c:pt idx="0">
                  <c:v>2.58</c:v>
                </c:pt>
                <c:pt idx="1">
                  <c:v>2.49</c:v>
                </c:pt>
                <c:pt idx="2">
                  <c:v>2.37</c:v>
                </c:pt>
                <c:pt idx="3">
                  <c:v>2.28</c:v>
                </c:pt>
                <c:pt idx="4">
                  <c:v>2.34</c:v>
                </c:pt>
              </c:numCache>
            </c:numRef>
          </c:val>
          <c:smooth val="0"/>
        </c:ser>
        <c:ser>
          <c:idx val="2"/>
          <c:order val="2"/>
          <c:tx>
            <c:v>2-jets</c:v>
          </c:tx>
          <c:cat>
            <c:numRef>
              <c:f>Sheet1!$C$5:$C$9</c:f>
              <c:numCache>
                <c:formatCode>General</c:formatCode>
                <c:ptCount val="5"/>
                <c:pt idx="0">
                  <c:v>120.01</c:v>
                </c:pt>
                <c:pt idx="1">
                  <c:v>100.01</c:v>
                </c:pt>
                <c:pt idx="2">
                  <c:v>80.0</c:v>
                </c:pt>
                <c:pt idx="3">
                  <c:v>60.0</c:v>
                </c:pt>
                <c:pt idx="4">
                  <c:v>50.0</c:v>
                </c:pt>
              </c:numCache>
            </c:numRef>
          </c:cat>
          <c:val>
            <c:numRef>
              <c:f>Sheet1!$F$5:$F$9</c:f>
              <c:numCache>
                <c:formatCode>General</c:formatCode>
                <c:ptCount val="5"/>
                <c:pt idx="0">
                  <c:v>3.02</c:v>
                </c:pt>
                <c:pt idx="1">
                  <c:v>2.96</c:v>
                </c:pt>
                <c:pt idx="2">
                  <c:v>2.82</c:v>
                </c:pt>
                <c:pt idx="3">
                  <c:v>2.76</c:v>
                </c:pt>
                <c:pt idx="4">
                  <c:v>2.82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8209032"/>
        <c:axId val="-2132760568"/>
      </c:lineChart>
      <c:catAx>
        <c:axId val="2068209032"/>
        <c:scaling>
          <c:orientation val="maxMin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err="1"/>
                  <a:t>mT</a:t>
                </a:r>
                <a:r>
                  <a:rPr lang="en-US"/>
                  <a:t> </a:t>
                </a:r>
                <a:r>
                  <a:rPr lang="en-US" smtClean="0"/>
                  <a:t>threshold</a:t>
                </a:r>
                <a:r>
                  <a:rPr lang="en-US" baseline="0" smtClean="0"/>
                  <a:t> </a:t>
                </a:r>
                <a:r>
                  <a:rPr lang="en-US" baseline="0" dirty="0"/>
                  <a:t>(GeV)</a:t>
                </a:r>
                <a:endParaRPr lang="en-US" dirty="0"/>
              </a:p>
            </c:rich>
          </c:tx>
          <c:overlay val="0"/>
        </c:title>
        <c:numFmt formatCode="#,##0" sourceLinked="0"/>
        <c:majorTickMark val="out"/>
        <c:minorTickMark val="none"/>
        <c:tickLblPos val="nextTo"/>
        <c:crossAx val="-2132760568"/>
        <c:crosses val="autoZero"/>
        <c:auto val="0"/>
        <c:lblAlgn val="ctr"/>
        <c:lblOffset val="100"/>
        <c:noMultiLvlLbl val="0"/>
      </c:catAx>
      <c:valAx>
        <c:axId val="-2132760568"/>
        <c:scaling>
          <c:orientation val="minMax"/>
          <c:min val="1.6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Expected limit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068209032"/>
        <c:crosses val="max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1" Type="http://schemas.openxmlformats.org/officeDocument/2006/relationships/image" Target="../media/image17.emf"/><Relationship Id="rId2" Type="http://schemas.openxmlformats.org/officeDocument/2006/relationships/image" Target="../media/image18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Relationship Id="rId2" Type="http://schemas.openxmlformats.org/officeDocument/2006/relationships/image" Target="../media/image76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Relationship Id="rId2" Type="http://schemas.openxmlformats.org/officeDocument/2006/relationships/image" Target="../media/image50.emf"/><Relationship Id="rId3" Type="http://schemas.openxmlformats.org/officeDocument/2006/relationships/image" Target="../media/image5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5" Type="http://schemas.openxmlformats.org/officeDocument/2006/relationships/image" Target="../media/image26.emf"/><Relationship Id="rId1" Type="http://schemas.openxmlformats.org/officeDocument/2006/relationships/image" Target="../media/image22.emf"/><Relationship Id="rId2" Type="http://schemas.openxmlformats.org/officeDocument/2006/relationships/image" Target="../media/image2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Relationship Id="rId2" Type="http://schemas.openxmlformats.org/officeDocument/2006/relationships/image" Target="../media/image3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Relationship Id="rId2" Type="http://schemas.openxmlformats.org/officeDocument/2006/relationships/image" Target="../media/image39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1" Type="http://schemas.openxmlformats.org/officeDocument/2006/relationships/image" Target="../media/image22.emf"/><Relationship Id="rId2" Type="http://schemas.openxmlformats.org/officeDocument/2006/relationships/image" Target="../media/image2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Relationship Id="rId2" Type="http://schemas.openxmlformats.org/officeDocument/2006/relationships/image" Target="../media/image50.emf"/><Relationship Id="rId3" Type="http://schemas.openxmlformats.org/officeDocument/2006/relationships/image" Target="../media/image5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Relationship Id="rId2" Type="http://schemas.openxmlformats.org/officeDocument/2006/relationships/image" Target="../media/image7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0311E-FA92-1544-BD4B-8BE9C47F6392}" type="datetime1">
              <a:rPr lang="en-US" smtClean="0"/>
              <a:t>3/30/17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33749-90C2-6A4E-8AD4-7209277D0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7558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7B9F3-B61B-BA49-8D31-0371BB25B02C}" type="datetime1">
              <a:rPr lang="en-US" smtClean="0"/>
              <a:t>3/30/17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A2D2C2-1E85-D94E-B934-F69ED6EC9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703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92CFC-86D1-F04E-9A93-7F2DDED954D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340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92CFC-86D1-F04E-9A93-7F2DDED954D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340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2D2C2-1E85-D94E-B934-F69ED6EC933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18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F09A002-1886-5747-9ECD-394875F6572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88DDDC-9F14-654D-AEED-A10C366B3EB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pPr>
              <a:defRPr/>
            </a:pPr>
            <a:fld id="{F288DDDC-9F14-654D-AEED-A10C366B3EB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pPr>
              <a:defRPr/>
            </a:pPr>
            <a:fld id="{0E5905C8-671D-6E43-87EB-3CCB726B54B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F09A002-1886-5747-9ECD-394875F65722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8FC3C7-8BB4-AB48-9F86-E97652DB91F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9C0D192C-FDB2-CC42-AE59-1BE71E8149F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pPr>
              <a:defRPr/>
            </a:pPr>
            <a:fld id="{8DC538EA-4E02-514F-A7CB-B76D13070B1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CC99A910-7D35-E544-A85C-78CB6438C89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pPr>
              <a:defRPr/>
            </a:pPr>
            <a:fld id="{D9A3573D-8331-9841-BFBE-272F87E2536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F288DDDC-9F14-654D-AEED-A10C366B3EB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hf hdr="0"/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hyperlink" Target="https://indico.cern.ch/event/556633/contributions/2242544/attachments/1308702/1957171/2016.07.13_MuonPOG_SingleMuTrigEff_80X_KPLee_v1.pdf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7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8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19.e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20.emf"/><Relationship Id="rId11" Type="http://schemas.openxmlformats.org/officeDocument/2006/relationships/image" Target="../media/image2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9.bin"/><Relationship Id="rId12" Type="http://schemas.openxmlformats.org/officeDocument/2006/relationships/image" Target="../media/image26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Relationship Id="rId3" Type="http://schemas.openxmlformats.org/officeDocument/2006/relationships/oleObject" Target="../embeddings/oleObject5.bin"/><Relationship Id="rId4" Type="http://schemas.openxmlformats.org/officeDocument/2006/relationships/image" Target="../media/image22.e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23.emf"/><Relationship Id="rId7" Type="http://schemas.openxmlformats.org/officeDocument/2006/relationships/oleObject" Target="../embeddings/oleObject7.bin"/><Relationship Id="rId8" Type="http://schemas.openxmlformats.org/officeDocument/2006/relationships/image" Target="../media/image24.emf"/><Relationship Id="rId9" Type="http://schemas.openxmlformats.org/officeDocument/2006/relationships/oleObject" Target="../embeddings/oleObject8.bin"/><Relationship Id="rId10" Type="http://schemas.openxmlformats.org/officeDocument/2006/relationships/image" Target="../media/image2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oleObject" Target="../embeddings/oleObject10.bin"/><Relationship Id="rId5" Type="http://schemas.openxmlformats.org/officeDocument/2006/relationships/image" Target="../media/image27.emf"/><Relationship Id="rId6" Type="http://schemas.openxmlformats.org/officeDocument/2006/relationships/image" Target="../media/image29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Relationship Id="rId3" Type="http://schemas.openxmlformats.org/officeDocument/2006/relationships/image" Target="../media/image3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5" Type="http://schemas.openxmlformats.org/officeDocument/2006/relationships/image" Target="../media/image3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36.emf"/><Relationship Id="rId5" Type="http://schemas.openxmlformats.org/officeDocument/2006/relationships/oleObject" Target="../embeddings/oleObject12.bin"/><Relationship Id="rId6" Type="http://schemas.openxmlformats.org/officeDocument/2006/relationships/oleObject" Target="../embeddings/oleObject13.bin"/><Relationship Id="rId7" Type="http://schemas.openxmlformats.org/officeDocument/2006/relationships/image" Target="../media/image37.emf"/><Relationship Id="rId8" Type="http://schemas.openxmlformats.org/officeDocument/2006/relationships/image" Target="../media/image38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indico.cern.ch/event/566856/contributions/2357512/attachments/1374783/2087045/LFV_hexo_etau_2111.pdf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4" Type="http://schemas.openxmlformats.org/officeDocument/2006/relationships/image" Target="../media/image36.emf"/><Relationship Id="rId5" Type="http://schemas.openxmlformats.org/officeDocument/2006/relationships/oleObject" Target="../embeddings/oleObject15.bin"/><Relationship Id="rId6" Type="http://schemas.openxmlformats.org/officeDocument/2006/relationships/image" Target="../media/image40.png"/><Relationship Id="rId7" Type="http://schemas.openxmlformats.org/officeDocument/2006/relationships/oleObject" Target="../embeddings/oleObject16.bin"/><Relationship Id="rId8" Type="http://schemas.openxmlformats.org/officeDocument/2006/relationships/image" Target="../media/image39.emf"/><Relationship Id="rId9" Type="http://schemas.openxmlformats.org/officeDocument/2006/relationships/image" Target="../media/image41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5" Type="http://schemas.openxmlformats.org/officeDocument/2006/relationships/image" Target="../media/image4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emf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1.bin"/><Relationship Id="rId12" Type="http://schemas.openxmlformats.org/officeDocument/2006/relationships/image" Target="../media/image48.emf"/><Relationship Id="rId13" Type="http://schemas.openxmlformats.org/officeDocument/2006/relationships/hyperlink" Target="https://indico.cern.ch/event/547443/contributions/2285612/attachments/1328000/1994337/Exo_29_08_2016.pdf" TargetMode="External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7.xml"/><Relationship Id="rId3" Type="http://schemas.openxmlformats.org/officeDocument/2006/relationships/oleObject" Target="../embeddings/oleObject17.bin"/><Relationship Id="rId4" Type="http://schemas.openxmlformats.org/officeDocument/2006/relationships/image" Target="../media/image22.emf"/><Relationship Id="rId5" Type="http://schemas.openxmlformats.org/officeDocument/2006/relationships/oleObject" Target="../embeddings/oleObject18.bin"/><Relationship Id="rId6" Type="http://schemas.openxmlformats.org/officeDocument/2006/relationships/image" Target="../media/image24.emf"/><Relationship Id="rId7" Type="http://schemas.openxmlformats.org/officeDocument/2006/relationships/oleObject" Target="../embeddings/oleObject19.bin"/><Relationship Id="rId8" Type="http://schemas.openxmlformats.org/officeDocument/2006/relationships/image" Target="../media/image46.emf"/><Relationship Id="rId9" Type="http://schemas.openxmlformats.org/officeDocument/2006/relationships/oleObject" Target="../embeddings/oleObject20.bin"/><Relationship Id="rId10" Type="http://schemas.openxmlformats.org/officeDocument/2006/relationships/image" Target="../media/image4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oleObject22.bin"/><Relationship Id="rId5" Type="http://schemas.openxmlformats.org/officeDocument/2006/relationships/image" Target="../media/image49.emf"/><Relationship Id="rId6" Type="http://schemas.openxmlformats.org/officeDocument/2006/relationships/oleObject" Target="../embeddings/oleObject23.bin"/><Relationship Id="rId7" Type="http://schemas.openxmlformats.org/officeDocument/2006/relationships/image" Target="../media/image50.emf"/><Relationship Id="rId8" Type="http://schemas.openxmlformats.org/officeDocument/2006/relationships/oleObject" Target="../embeddings/oleObject24.bin"/><Relationship Id="rId9" Type="http://schemas.openxmlformats.org/officeDocument/2006/relationships/image" Target="../media/image51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emf"/><Relationship Id="rId5" Type="http://schemas.openxmlformats.org/officeDocument/2006/relationships/image" Target="../media/image5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4" Type="http://schemas.openxmlformats.org/officeDocument/2006/relationships/image" Target="../media/image58.emf"/><Relationship Id="rId5" Type="http://schemas.openxmlformats.org/officeDocument/2006/relationships/image" Target="../media/image5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emf"/><Relationship Id="rId5" Type="http://schemas.openxmlformats.org/officeDocument/2006/relationships/image" Target="../media/image6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4" Type="http://schemas.openxmlformats.org/officeDocument/2006/relationships/image" Target="../media/image67.emf"/><Relationship Id="rId5" Type="http://schemas.openxmlformats.org/officeDocument/2006/relationships/image" Target="../media/image6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gif"/><Relationship Id="rId5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4" Type="http://schemas.openxmlformats.org/officeDocument/2006/relationships/oleObject" Target="../embeddings/oleObject25.bin"/><Relationship Id="rId5" Type="http://schemas.openxmlformats.org/officeDocument/2006/relationships/image" Target="../media/image27.emf"/><Relationship Id="rId6" Type="http://schemas.openxmlformats.org/officeDocument/2006/relationships/image" Target="../media/image71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4" Type="http://schemas.openxmlformats.org/officeDocument/2006/relationships/image" Target="../media/image36.emf"/><Relationship Id="rId5" Type="http://schemas.openxmlformats.org/officeDocument/2006/relationships/oleObject" Target="../embeddings/oleObject27.bin"/><Relationship Id="rId6" Type="http://schemas.openxmlformats.org/officeDocument/2006/relationships/oleObject" Target="../embeddings/oleObject28.bin"/><Relationship Id="rId7" Type="http://schemas.openxmlformats.org/officeDocument/2006/relationships/image" Target="../media/image72.emf"/><Relationship Id="rId8" Type="http://schemas.openxmlformats.org/officeDocument/2006/relationships/image" Target="../media/image73.emf"/><Relationship Id="rId9" Type="http://schemas.openxmlformats.org/officeDocument/2006/relationships/image" Target="../media/image74.emf"/><Relationship Id="rId10" Type="http://schemas.openxmlformats.org/officeDocument/2006/relationships/image" Target="../media/image75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4" Type="http://schemas.openxmlformats.org/officeDocument/2006/relationships/image" Target="../media/image36.emf"/><Relationship Id="rId5" Type="http://schemas.openxmlformats.org/officeDocument/2006/relationships/oleObject" Target="../embeddings/oleObject30.bin"/><Relationship Id="rId6" Type="http://schemas.openxmlformats.org/officeDocument/2006/relationships/image" Target="../media/image40.png"/><Relationship Id="rId7" Type="http://schemas.openxmlformats.org/officeDocument/2006/relationships/oleObject" Target="../embeddings/oleObject31.bin"/><Relationship Id="rId8" Type="http://schemas.openxmlformats.org/officeDocument/2006/relationships/image" Target="../media/image76.emf"/><Relationship Id="rId9" Type="http://schemas.openxmlformats.org/officeDocument/2006/relationships/image" Target="../media/image77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4" Type="http://schemas.openxmlformats.org/officeDocument/2006/relationships/image" Target="../media/image7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indico.cern.ch/event/547443/contributions/2285612/attachments/1328000/1994337/Exo_29_08_2016.pdf" TargetMode="External"/><Relationship Id="rId3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32.bin"/><Relationship Id="rId5" Type="http://schemas.openxmlformats.org/officeDocument/2006/relationships/image" Target="../media/image49.emf"/><Relationship Id="rId6" Type="http://schemas.openxmlformats.org/officeDocument/2006/relationships/oleObject" Target="../embeddings/oleObject33.bin"/><Relationship Id="rId7" Type="http://schemas.openxmlformats.org/officeDocument/2006/relationships/image" Target="../media/image50.emf"/><Relationship Id="rId8" Type="http://schemas.openxmlformats.org/officeDocument/2006/relationships/oleObject" Target="../embeddings/oleObject34.bin"/><Relationship Id="rId9" Type="http://schemas.openxmlformats.org/officeDocument/2006/relationships/image" Target="../media/image51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4" Type="http://schemas.openxmlformats.org/officeDocument/2006/relationships/image" Target="../media/image83.emf"/><Relationship Id="rId5" Type="http://schemas.openxmlformats.org/officeDocument/2006/relationships/image" Target="../media/image8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indico.cern.ch/event/566856/contributions/2357512/attachments/1374783/2087045/LFV_hexo_etau_2111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8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image" Target="../media/image139.png"/><Relationship Id="rId9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7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8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2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3.emf"/><Relationship Id="rId3" Type="http://schemas.openxmlformats.org/officeDocument/2006/relationships/image" Target="../media/image15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twiki.cern.ch/twiki/bin/view/LHCPhysics/CERNYellowReportPageAt13TeV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cms.cern.ch/iCMS/user/noteinfo?cmsnoteid=CMS%20AN-2016/355" TargetMode="External"/><Relationship Id="rId4" Type="http://schemas.openxmlformats.org/officeDocument/2006/relationships/hyperlink" Target="https://indico.cern.ch/event/560988/contributions/2267049/attachments/1320221/1979619/hipvalidation_mk_20160804.pdf" TargetMode="External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twiki.cern.ch/twiki/bin/view/CMS/SiStripHitEffLos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41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407647" y="2286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79292" y="-194184"/>
            <a:ext cx="9464044" cy="1972235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accent4">
                    <a:lumMod val="50000"/>
                  </a:schemeClr>
                </a:solidFill>
              </a:rPr>
              <a:t>Search for Lepton Flavor Violating Decays of the Higgs Boson in </a:t>
            </a:r>
            <a:r>
              <a:rPr lang="en-US" sz="3200" b="1" dirty="0" smtClean="0">
                <a:solidFill>
                  <a:schemeClr val="accent4">
                    <a:lumMod val="50000"/>
                  </a:schemeClr>
                </a:solidFill>
              </a:rPr>
              <a:t>μτ</a:t>
            </a:r>
            <a:r>
              <a:rPr lang="en-US" sz="3200" b="1" baseline="-25000" dirty="0" smtClean="0">
                <a:solidFill>
                  <a:schemeClr val="accent4">
                    <a:lumMod val="50000"/>
                  </a:schemeClr>
                </a:solidFill>
              </a:rPr>
              <a:t>e</a:t>
            </a:r>
            <a:r>
              <a:rPr lang="en-US" sz="3200" b="1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3200" dirty="0" smtClean="0">
                <a:solidFill>
                  <a:schemeClr val="accent4">
                    <a:lumMod val="50000"/>
                  </a:schemeClr>
                </a:solidFill>
              </a:rPr>
              <a:t>Final State</a:t>
            </a:r>
            <a:endParaRPr lang="en-US" sz="35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93166" y="-361643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object 4"/>
          <p:cNvSpPr txBox="1"/>
          <p:nvPr/>
        </p:nvSpPr>
        <p:spPr>
          <a:xfrm>
            <a:off x="-675249" y="3122392"/>
            <a:ext cx="10760710" cy="16320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17780" algn="ctr">
              <a:lnSpc>
                <a:spcPts val="3200"/>
              </a:lnSpc>
            </a:pPr>
            <a:endParaRPr lang="en-US" sz="2400" spc="-15" dirty="0" smtClean="0">
              <a:latin typeface="Arial"/>
              <a:cs typeface="Arial"/>
            </a:endParaRPr>
          </a:p>
          <a:p>
            <a:pPr marL="12700" marR="5080" indent="-17780" algn="ctr">
              <a:lnSpc>
                <a:spcPts val="3200"/>
              </a:lnSpc>
            </a:pPr>
            <a:r>
              <a:rPr lang="en-US" sz="2400" spc="-15" dirty="0" smtClean="0">
                <a:latin typeface="Arial"/>
                <a:cs typeface="Arial"/>
              </a:rPr>
              <a:t>Nabarun Dev</a:t>
            </a:r>
            <a:endParaRPr lang="en-US" sz="2400" spc="-15" dirty="0">
              <a:latin typeface="Arial"/>
              <a:cs typeface="Arial"/>
            </a:endParaRPr>
          </a:p>
          <a:p>
            <a:pPr marL="12700" marR="5080" indent="-17780" algn="ctr">
              <a:lnSpc>
                <a:spcPts val="3200"/>
              </a:lnSpc>
            </a:pPr>
            <a:r>
              <a:rPr lang="en-US" sz="2400" spc="-15" dirty="0" smtClean="0">
                <a:latin typeface="Arial"/>
                <a:cs typeface="Arial"/>
              </a:rPr>
              <a:t>Oral Candidacy Exam Presentation</a:t>
            </a:r>
            <a:br>
              <a:rPr lang="en-US" sz="2400" spc="-15" dirty="0" smtClean="0">
                <a:latin typeface="Arial"/>
                <a:cs typeface="Arial"/>
              </a:rPr>
            </a:br>
            <a:r>
              <a:rPr lang="en-US" sz="2400" spc="-15" dirty="0" smtClean="0">
                <a:latin typeface="Arial"/>
                <a:cs typeface="Arial"/>
              </a:rPr>
              <a:t>5  April 2017</a:t>
            </a:r>
            <a:endParaRPr sz="2400" baseline="21604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53224" y="5436186"/>
            <a:ext cx="4631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Supervisor: Prof. Colin P Jessop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65892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28448" y="2640424"/>
            <a:ext cx="4277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sym typeface="Wingdings"/>
              </a:rPr>
              <a:t>H-&gt;</a:t>
            </a:r>
            <a:r>
              <a:rPr lang="en-US" sz="3600" b="1" i="1" dirty="0"/>
              <a:t>μτ 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475548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7015" y="87757"/>
            <a:ext cx="6189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Categories and Channels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1546" y="592134"/>
            <a:ext cx="85804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Four Categories: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ased </a:t>
            </a:r>
            <a:r>
              <a:rPr lang="en-US" smtClean="0"/>
              <a:t>on the </a:t>
            </a:r>
            <a:r>
              <a:rPr lang="en-US" dirty="0" smtClean="0"/>
              <a:t>number of </a:t>
            </a:r>
            <a:r>
              <a:rPr lang="en-US" smtClean="0"/>
              <a:t>jets with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T</a:t>
            </a:r>
            <a:r>
              <a:rPr lang="en-US" baseline="-25000" dirty="0" smtClean="0"/>
              <a:t> </a:t>
            </a:r>
            <a:r>
              <a:rPr lang="en-US" dirty="0" smtClean="0"/>
              <a:t>&gt; 30 GeV, |η|&lt;4.7 and PF ID loose: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0-Jet and 1-Jet ( dominated by gluon-gluon fusion)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2-jet </a:t>
            </a:r>
            <a:r>
              <a:rPr lang="en-US" smtClean="0"/>
              <a:t>( both </a:t>
            </a:r>
            <a:r>
              <a:rPr lang="en-US" dirty="0" err="1" smtClean="0"/>
              <a:t>ggH</a:t>
            </a:r>
            <a:r>
              <a:rPr lang="en-US" dirty="0" smtClean="0"/>
              <a:t> and VBF events)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endParaRPr lang="en-US" dirty="0" smtClean="0"/>
          </a:p>
          <a:p>
            <a:pPr lvl="1"/>
            <a:r>
              <a:rPr lang="en-US" smtClean="0"/>
              <a:t>The </a:t>
            </a:r>
            <a:r>
              <a:rPr lang="en-US" dirty="0" smtClean="0"/>
              <a:t>2-jet category </a:t>
            </a:r>
            <a:r>
              <a:rPr lang="en-US" smtClean="0"/>
              <a:t>is further </a:t>
            </a:r>
            <a:r>
              <a:rPr lang="en-US" dirty="0" smtClean="0"/>
              <a:t>divided into two categories based on mass and </a:t>
            </a:r>
            <a:r>
              <a:rPr lang="en-US" dirty="0" err="1" smtClean="0"/>
              <a:t>Δη</a:t>
            </a:r>
            <a:r>
              <a:rPr lang="en-US" dirty="0" smtClean="0"/>
              <a:t> </a:t>
            </a:r>
            <a:r>
              <a:rPr lang="en-US" smtClean="0"/>
              <a:t>of the </a:t>
            </a:r>
            <a:r>
              <a:rPr lang="en-US" dirty="0" err="1" smtClean="0"/>
              <a:t>dijet</a:t>
            </a:r>
            <a:r>
              <a:rPr lang="en-US" dirty="0" smtClean="0"/>
              <a:t>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 2-jet gluon-gluon fusion rich (</a:t>
            </a:r>
            <a:r>
              <a:rPr lang="en-US" dirty="0" err="1" smtClean="0"/>
              <a:t>m</a:t>
            </a:r>
            <a:r>
              <a:rPr lang="en-US" baseline="-25000" dirty="0" err="1" smtClean="0"/>
              <a:t>jj</a:t>
            </a:r>
            <a:r>
              <a:rPr lang="en-US" dirty="0" smtClean="0"/>
              <a:t>&lt;550 GeV &amp;</a:t>
            </a:r>
            <a:r>
              <a:rPr lang="en-US" dirty="0"/>
              <a:t>&amp; </a:t>
            </a:r>
            <a:r>
              <a:rPr lang="en-US" dirty="0" err="1" smtClean="0"/>
              <a:t>Δη</a:t>
            </a:r>
            <a:r>
              <a:rPr lang="en-US" baseline="-25000" dirty="0" err="1" smtClean="0"/>
              <a:t>jj</a:t>
            </a:r>
            <a:r>
              <a:rPr lang="en-US" dirty="0" smtClean="0"/>
              <a:t> &lt;3.5)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 2-jet VBF rich </a:t>
            </a:r>
            <a:r>
              <a:rPr lang="en-US" dirty="0"/>
              <a:t>(</a:t>
            </a:r>
            <a:r>
              <a:rPr lang="en-US" dirty="0" err="1" smtClean="0"/>
              <a:t>m</a:t>
            </a:r>
            <a:r>
              <a:rPr lang="en-US" baseline="-25000" dirty="0" err="1" smtClean="0"/>
              <a:t>jj</a:t>
            </a:r>
            <a:r>
              <a:rPr lang="en-US" dirty="0" smtClean="0"/>
              <a:t>&gt;=550 </a:t>
            </a:r>
            <a:r>
              <a:rPr lang="en-US" dirty="0"/>
              <a:t>GeV </a:t>
            </a:r>
            <a:r>
              <a:rPr lang="en-US" dirty="0" smtClean="0"/>
              <a:t>|| </a:t>
            </a:r>
            <a:r>
              <a:rPr lang="en-US" dirty="0" err="1" smtClean="0"/>
              <a:t>Δη</a:t>
            </a:r>
            <a:r>
              <a:rPr lang="en-US" baseline="-25000" dirty="0" err="1" smtClean="0"/>
              <a:t>jj</a:t>
            </a:r>
            <a:r>
              <a:rPr lang="en-US" dirty="0" smtClean="0"/>
              <a:t> &gt;=3.5</a:t>
            </a:r>
            <a:r>
              <a:rPr lang="en-US" dirty="0"/>
              <a:t>)</a:t>
            </a:r>
          </a:p>
          <a:p>
            <a:pPr marL="742950" lvl="1" indent="-285750">
              <a:buFont typeface="Arial"/>
              <a:buChar char="•"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21546" y="3657666"/>
            <a:ext cx="774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Two channels per category: electronic and hadronic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59" y="4106852"/>
            <a:ext cx="2384641" cy="185258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16847" y="5525962"/>
            <a:ext cx="257238" cy="241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723967" y="5325643"/>
            <a:ext cx="257238" cy="241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226148" y="4370643"/>
            <a:ext cx="257238" cy="241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313" y="4131030"/>
            <a:ext cx="2236627" cy="186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02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24800" y="177559"/>
            <a:ext cx="6189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Trigger</a:t>
            </a:r>
            <a:endParaRPr lang="en-US" sz="2800" b="1" dirty="0"/>
          </a:p>
        </p:txBody>
      </p:sp>
      <p:pic>
        <p:nvPicPr>
          <p:cNvPr id="13" name="Picture 12" descr="Screen Shot 2016-12-14 at 9.51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63" y="1073994"/>
            <a:ext cx="4938730" cy="460769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55364" y="704662"/>
            <a:ext cx="47520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/>
              <a:t>HLT paths</a:t>
            </a:r>
            <a:r>
              <a:rPr lang="en-US" dirty="0" smtClean="0"/>
              <a:t>: HLT_IsoTkMu22   </a:t>
            </a:r>
            <a:r>
              <a:rPr lang="en-US" b="1" dirty="0"/>
              <a:t>||   </a:t>
            </a:r>
            <a:r>
              <a:rPr lang="en-US" dirty="0"/>
              <a:t>HLT_IsoMu22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91200" y="704662"/>
            <a:ext cx="304495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Triggers not emulated in 80X for most MC samples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Trigger efficiency in data is applied to MC in bins of muon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T</a:t>
            </a:r>
            <a:r>
              <a:rPr lang="en-US" dirty="0" smtClean="0"/>
              <a:t> and absolute η (measured by muon POG)</a:t>
            </a:r>
            <a:endParaRPr lang="en-US" dirty="0"/>
          </a:p>
        </p:txBody>
      </p:sp>
      <p:pic>
        <p:nvPicPr>
          <p:cNvPr id="16" name="Picture 15" descr="Screen Shot 2016-12-14 at 10.00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997199"/>
            <a:ext cx="3044952" cy="211700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55364" y="5893257"/>
            <a:ext cx="4598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</a:t>
            </a:r>
            <a:r>
              <a:rPr lang="en-US" dirty="0" err="1" smtClean="0"/>
              <a:t>K.Lee’s</a:t>
            </a:r>
            <a:r>
              <a:rPr lang="en-US" dirty="0" smtClean="0"/>
              <a:t> talk at Muon POG, </a:t>
            </a:r>
            <a:r>
              <a:rPr lang="en-US" dirty="0" smtClean="0">
                <a:hlinkClick r:id="rId4"/>
              </a:rPr>
              <a:t>linked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619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890676" y="141129"/>
            <a:ext cx="4445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Mass-reconstruction 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224833" y="3374342"/>
            <a:ext cx="4820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Visible fraction of  </a:t>
            </a:r>
            <a:r>
              <a:rPr lang="en-US" dirty="0" err="1" smtClean="0"/>
              <a:t>τ</a:t>
            </a:r>
            <a:r>
              <a:rPr lang="en-US" dirty="0" smtClean="0"/>
              <a:t> momentum:</a:t>
            </a:r>
          </a:p>
          <a:p>
            <a:pPr lvl="1"/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smtClean="0"/>
              <a:t> </a:t>
            </a:r>
          </a:p>
          <a:p>
            <a:pPr lvl="1"/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1947229"/>
              </p:ext>
            </p:extLst>
          </p:nvPr>
        </p:nvGraphicFramePr>
        <p:xfrm>
          <a:off x="5422900" y="3162300"/>
          <a:ext cx="127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6" name="Equation" r:id="rId3" imgW="127000" imgH="203200" progId="Equation.DSMT4">
                  <p:embed/>
                </p:oleObj>
              </mc:Choice>
              <mc:Fallback>
                <p:oleObj name="Equation" r:id="rId3" imgW="1270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22900" y="3162300"/>
                        <a:ext cx="127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24833" y="858025"/>
            <a:ext cx="48201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Collinear Mass is used as an estimator of Higgs mass.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Collinear approximation: assume neutrino is </a:t>
            </a:r>
            <a:r>
              <a:rPr lang="en-US" smtClean="0"/>
              <a:t>collinear with </a:t>
            </a:r>
            <a:r>
              <a:rPr lang="en-US" dirty="0" smtClean="0"/>
              <a:t>tau lepton since it is highly boosted, being much </a:t>
            </a:r>
            <a:r>
              <a:rPr lang="en-US" smtClean="0"/>
              <a:t>lighter than the </a:t>
            </a:r>
            <a:r>
              <a:rPr lang="en-US" dirty="0" smtClean="0"/>
              <a:t>Higgs</a:t>
            </a:r>
          </a:p>
          <a:p>
            <a:pPr marL="742950" lvl="1" indent="-285750">
              <a:buFont typeface="Wingdings" charset="2"/>
              <a:buChar char="Ø"/>
            </a:pPr>
            <a:endParaRPr lang="en-US" dirty="0"/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 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2466623"/>
              </p:ext>
            </p:extLst>
          </p:nvPr>
        </p:nvGraphicFramePr>
        <p:xfrm>
          <a:off x="1047171" y="2655894"/>
          <a:ext cx="1585236" cy="545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" name="Equation" r:id="rId5" imgW="774700" imgH="266700" progId="Equation.DSMT4">
                  <p:embed/>
                </p:oleObj>
              </mc:Choice>
              <mc:Fallback>
                <p:oleObj name="Equation" r:id="rId5" imgW="7747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7171" y="2655894"/>
                        <a:ext cx="1585236" cy="545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4365151"/>
              </p:ext>
            </p:extLst>
          </p:nvPr>
        </p:nvGraphicFramePr>
        <p:xfrm>
          <a:off x="1047170" y="3715222"/>
          <a:ext cx="1843506" cy="921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8" name="Equation" r:id="rId7" imgW="850900" imgH="508000" progId="Equation.DSMT4">
                  <p:embed/>
                </p:oleObj>
              </mc:Choice>
              <mc:Fallback>
                <p:oleObj name="Equation" r:id="rId7" imgW="850900" imgH="508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47170" y="3715222"/>
                        <a:ext cx="1843506" cy="9215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49762" y="4838483"/>
            <a:ext cx="4820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Collinear Mass </a:t>
            </a:r>
            <a:r>
              <a:rPr lang="en-US" smtClean="0"/>
              <a:t>of the </a:t>
            </a:r>
            <a:r>
              <a:rPr lang="en-US" dirty="0" smtClean="0"/>
              <a:t>Higgs:</a:t>
            </a:r>
          </a:p>
          <a:p>
            <a:pPr lvl="1"/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smtClean="0"/>
              <a:t> </a:t>
            </a:r>
          </a:p>
          <a:p>
            <a:pPr lvl="1"/>
            <a:endParaRPr lang="en-US" dirty="0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3776119"/>
              </p:ext>
            </p:extLst>
          </p:nvPr>
        </p:nvGraphicFramePr>
        <p:xfrm>
          <a:off x="1001713" y="5241925"/>
          <a:ext cx="1704975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9" name="Equation" r:id="rId9" imgW="749300" imgH="571500" progId="Equation.DSMT4">
                  <p:embed/>
                </p:oleObj>
              </mc:Choice>
              <mc:Fallback>
                <p:oleObj name="Equation" r:id="rId9" imgW="749300" imgH="571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01713" y="5241925"/>
                        <a:ext cx="1704975" cy="936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274281" y="1857277"/>
            <a:ext cx="3250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Visible Mass v/s Collinear Mass after pre-selection cuts</a:t>
            </a:r>
            <a:endParaRPr lang="en-US" b="1" dirty="0"/>
          </a:p>
        </p:txBody>
      </p:sp>
      <p:pic>
        <p:nvPicPr>
          <p:cNvPr id="10" name="Picture 9" descr="collVsVisMass.pdf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6"/>
          <a:stretch/>
        </p:blipFill>
        <p:spPr>
          <a:xfrm rot="5400000">
            <a:off x="4447849" y="1786611"/>
            <a:ext cx="3813508" cy="524750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120196" y="3976582"/>
            <a:ext cx="14046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&lt;M</a:t>
            </a:r>
            <a:r>
              <a:rPr lang="en-US" sz="1200" baseline="-25000" dirty="0" smtClean="0"/>
              <a:t>vis</a:t>
            </a:r>
            <a:r>
              <a:rPr lang="en-US" sz="1200" dirty="0" smtClean="0"/>
              <a:t>&gt;=</a:t>
            </a:r>
            <a:r>
              <a:rPr lang="en-US" sz="1200" dirty="0" smtClean="0">
                <a:solidFill>
                  <a:srgbClr val="FF0000"/>
                </a:solidFill>
              </a:rPr>
              <a:t>95.31 GeV</a:t>
            </a:r>
          </a:p>
          <a:p>
            <a:r>
              <a:rPr lang="en-US" sz="1200" dirty="0" smtClean="0">
                <a:solidFill>
                  <a:srgbClr val="000000"/>
                </a:solidFill>
              </a:rPr>
              <a:t>σ</a:t>
            </a:r>
            <a:r>
              <a:rPr lang="en-US" sz="1200" baseline="-25000" dirty="0" smtClean="0">
                <a:solidFill>
                  <a:srgbClr val="000000"/>
                </a:solidFill>
              </a:rPr>
              <a:t>M</a:t>
            </a:r>
            <a:r>
              <a:rPr lang="en-US" sz="1100" baseline="-25000" dirty="0" smtClean="0">
                <a:solidFill>
                  <a:srgbClr val="000000"/>
                </a:solidFill>
              </a:rPr>
              <a:t>vis</a:t>
            </a:r>
            <a:r>
              <a:rPr lang="en-US" sz="1200" dirty="0" smtClean="0">
                <a:solidFill>
                  <a:srgbClr val="000000"/>
                </a:solidFill>
              </a:rPr>
              <a:t>=</a:t>
            </a:r>
            <a:r>
              <a:rPr lang="en-US" sz="1200" dirty="0" smtClean="0">
                <a:solidFill>
                  <a:srgbClr val="FF0000"/>
                </a:solidFill>
              </a:rPr>
              <a:t>14.08 GeV</a:t>
            </a:r>
          </a:p>
          <a:p>
            <a:endParaRPr lang="en-US" sz="1200" dirty="0" smtClean="0">
              <a:solidFill>
                <a:srgbClr val="FF0000"/>
              </a:solidFill>
            </a:endParaRPr>
          </a:p>
          <a:p>
            <a:r>
              <a:rPr lang="en-US" sz="1200" dirty="0" smtClean="0">
                <a:solidFill>
                  <a:srgbClr val="000000"/>
                </a:solidFill>
              </a:rPr>
              <a:t>&lt;M</a:t>
            </a:r>
            <a:r>
              <a:rPr lang="en-US" sz="1200" baseline="-25000" dirty="0" smtClean="0">
                <a:solidFill>
                  <a:srgbClr val="000000"/>
                </a:solidFill>
              </a:rPr>
              <a:t>coll</a:t>
            </a:r>
            <a:r>
              <a:rPr lang="en-US" sz="1200" dirty="0" smtClean="0">
                <a:solidFill>
                  <a:srgbClr val="000000"/>
                </a:solidFill>
              </a:rPr>
              <a:t>&gt;=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116.21 GeV</a:t>
            </a:r>
          </a:p>
          <a:p>
            <a:r>
              <a:rPr lang="en-US" sz="1200" dirty="0" smtClean="0">
                <a:solidFill>
                  <a:srgbClr val="000000"/>
                </a:solidFill>
              </a:rPr>
              <a:t>σ</a:t>
            </a:r>
            <a:r>
              <a:rPr lang="en-US" sz="1200" baseline="-25000" dirty="0" smtClean="0">
                <a:solidFill>
                  <a:srgbClr val="000000"/>
                </a:solidFill>
              </a:rPr>
              <a:t>M</a:t>
            </a:r>
            <a:r>
              <a:rPr lang="en-US" sz="1100" baseline="-25000" dirty="0" smtClean="0">
                <a:solidFill>
                  <a:srgbClr val="000000"/>
                </a:solidFill>
              </a:rPr>
              <a:t>coll</a:t>
            </a:r>
            <a:r>
              <a:rPr lang="en-US" sz="1200" dirty="0" smtClean="0">
                <a:solidFill>
                  <a:srgbClr val="000000"/>
                </a:solidFill>
              </a:rPr>
              <a:t>=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18.54 GeV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18672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28448" y="2640424"/>
            <a:ext cx="4277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sym typeface="Wingdings"/>
              </a:rPr>
              <a:t>H-&gt;</a:t>
            </a:r>
            <a:r>
              <a:rPr lang="en-US" sz="3600" b="1" i="1" dirty="0" smtClean="0"/>
              <a:t>μτ</a:t>
            </a:r>
            <a:r>
              <a:rPr lang="en-US" sz="3600" b="1" i="1" baseline="-25000" dirty="0" smtClean="0"/>
              <a:t>e</a:t>
            </a:r>
            <a:r>
              <a:rPr lang="en-US" sz="3600" b="1" i="1" dirty="0" smtClean="0"/>
              <a:t> 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135225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560DF-BB9C-CD4B-9FF2-4CD3794C48E4}" type="slidenum">
              <a:rPr lang="en-US" smtClean="0"/>
              <a:t>15</a:t>
            </a:fld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687177"/>
              </p:ext>
            </p:extLst>
          </p:nvPr>
        </p:nvGraphicFramePr>
        <p:xfrm>
          <a:off x="527561" y="1662639"/>
          <a:ext cx="3602881" cy="21219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10757"/>
                <a:gridCol w="2292124"/>
              </a:tblGrid>
              <a:tr h="175595">
                <a:tc gridSpan="2"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/>
                          <a:cs typeface="Calibri"/>
                        </a:rPr>
                        <a:t>Muons</a:t>
                      </a:r>
                      <a:endParaRPr lang="en-US" sz="1800" b="1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75595">
                <a:tc gridSpan="2"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Calibri"/>
                          <a:cs typeface="Calibri"/>
                        </a:rPr>
                        <a:t>ID</a:t>
                      </a:r>
                      <a:r>
                        <a:rPr lang="en-US" sz="1800" dirty="0" smtClean="0">
                          <a:latin typeface="Calibri"/>
                          <a:cs typeface="Calibri"/>
                        </a:rPr>
                        <a:t>:</a:t>
                      </a:r>
                      <a:r>
                        <a:rPr lang="en-US" sz="1800" baseline="0" dirty="0" smtClean="0">
                          <a:latin typeface="Calibri"/>
                          <a:cs typeface="Calibri"/>
                        </a:rPr>
                        <a:t>  ICHEP medium muon ID</a:t>
                      </a:r>
                      <a:endParaRPr lang="en-US" sz="1800" b="1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75595">
                <a:tc gridSpan="2"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sz="2400" spc="300" baseline="0" dirty="0" smtClean="0">
                          <a:latin typeface="Calibri"/>
                          <a:cs typeface="Calibri"/>
                        </a:rPr>
                        <a:t>  </a:t>
                      </a:r>
                      <a:r>
                        <a:rPr lang="en-US" sz="1800" spc="300" baseline="0" dirty="0" smtClean="0">
                          <a:latin typeface="Calibri"/>
                          <a:cs typeface="Calibri"/>
                        </a:rPr>
                        <a:t>&gt;</a:t>
                      </a:r>
                      <a:r>
                        <a:rPr lang="en-US" sz="1800" spc="0" baseline="0" dirty="0" smtClean="0">
                          <a:latin typeface="Calibri"/>
                          <a:cs typeface="Calibri"/>
                        </a:rPr>
                        <a:t>25 </a:t>
                      </a:r>
                      <a:r>
                        <a:rPr lang="en-US" sz="1800" spc="0" baseline="0" dirty="0" err="1" smtClean="0">
                          <a:latin typeface="Calibri"/>
                          <a:cs typeface="Calibri"/>
                        </a:rPr>
                        <a:t>Gev</a:t>
                      </a:r>
                      <a:r>
                        <a:rPr lang="en-US" sz="1800" spc="0" baseline="0" dirty="0" smtClean="0">
                          <a:latin typeface="Calibri"/>
                          <a:cs typeface="Calibri"/>
                        </a:rPr>
                        <a:t>            &lt; 2.4    D</a:t>
                      </a:r>
                      <a:r>
                        <a:rPr lang="en-US" sz="1800" spc="0" baseline="-25000" dirty="0" smtClean="0">
                          <a:latin typeface="Calibri"/>
                          <a:cs typeface="Calibri"/>
                        </a:rPr>
                        <a:t>z</a:t>
                      </a:r>
                      <a:r>
                        <a:rPr lang="en-US" sz="1800" spc="0" baseline="0" dirty="0" smtClean="0">
                          <a:latin typeface="Calibri"/>
                          <a:cs typeface="Calibri"/>
                        </a:rPr>
                        <a:t>&lt;0.2</a:t>
                      </a:r>
                      <a:endParaRPr lang="en-US" sz="1800" b="1" i="1" spc="0" baseline="30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4063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Calibri"/>
                          <a:cs typeface="Calibri"/>
                        </a:rPr>
                        <a:t>Isolation: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Calibri"/>
                          <a:cs typeface="Calibri"/>
                        </a:rPr>
                        <a:t>RelPFIsoDB</a:t>
                      </a:r>
                      <a:r>
                        <a:rPr lang="en-US" sz="1600" dirty="0" smtClean="0">
                          <a:latin typeface="Calibri"/>
                          <a:cs typeface="Calibri"/>
                        </a:rPr>
                        <a:t> &lt; 0.25(loose)</a:t>
                      </a:r>
                    </a:p>
                    <a:p>
                      <a:r>
                        <a:rPr lang="en-US" sz="1600" dirty="0" err="1" smtClean="0">
                          <a:latin typeface="Calibri"/>
                          <a:cs typeface="Calibri"/>
                        </a:rPr>
                        <a:t>RelPFIsoDB</a:t>
                      </a:r>
                      <a:r>
                        <a:rPr lang="en-US" sz="1600" dirty="0" smtClean="0">
                          <a:latin typeface="Calibri"/>
                          <a:cs typeface="Calibri"/>
                        </a:rPr>
                        <a:t> &lt; 0.15(Tight</a:t>
                      </a:r>
                      <a:r>
                        <a:rPr lang="en-US" sz="1100" dirty="0" smtClean="0">
                          <a:latin typeface="Calibri"/>
                          <a:cs typeface="Calibri"/>
                        </a:rPr>
                        <a:t>)</a:t>
                      </a:r>
                      <a:endParaRPr lang="en-US" sz="1200" b="1" dirty="0" smtClean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17559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Calibri"/>
                          <a:cs typeface="Calibri"/>
                        </a:rPr>
                        <a:t>Cleaning :</a:t>
                      </a:r>
                      <a:endParaRPr lang="en-US" sz="1800" b="1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"/>
                          <a:cs typeface="Calibri"/>
                        </a:rPr>
                        <a:t>Has</a:t>
                      </a:r>
                      <a:r>
                        <a:rPr lang="en-US" sz="1600" baseline="0" dirty="0" smtClean="0">
                          <a:latin typeface="Calibri"/>
                          <a:cs typeface="Calibri"/>
                        </a:rPr>
                        <a:t> Pixel hits</a:t>
                      </a:r>
                      <a:endParaRPr lang="en-US" sz="1600" b="0" baseline="0" dirty="0" smtClean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2610687" y="80664"/>
            <a:ext cx="372997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Preselection</a:t>
            </a:r>
            <a:r>
              <a:rPr lang="en-US" sz="2800" dirty="0" smtClean="0"/>
              <a:t>   : </a:t>
            </a:r>
            <a:r>
              <a:rPr lang="en-US" sz="3200" b="1" i="1" dirty="0" smtClean="0"/>
              <a:t>H</a:t>
            </a:r>
            <a:r>
              <a:rPr lang="en-US" sz="2800" b="1" dirty="0" smtClean="0"/>
              <a:t>  </a:t>
            </a:r>
            <a:r>
              <a:rPr lang="en-US" sz="2400" dirty="0" smtClean="0">
                <a:sym typeface="Wingdings"/>
              </a:rPr>
              <a:t></a:t>
            </a:r>
            <a:endParaRPr lang="en-US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085236"/>
              </p:ext>
            </p:extLst>
          </p:nvPr>
        </p:nvGraphicFramePr>
        <p:xfrm>
          <a:off x="4576333" y="1376472"/>
          <a:ext cx="4066783" cy="276023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93968"/>
                <a:gridCol w="2872815"/>
              </a:tblGrid>
              <a:tr h="331075">
                <a:tc gridSpan="2"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Electrons</a:t>
                      </a:r>
                      <a:endParaRPr lang="en-US" b="1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1075">
                <a:tc gridSpan="2">
                  <a:txBody>
                    <a:bodyPr/>
                    <a:lstStyle/>
                    <a:p>
                      <a:r>
                        <a:rPr lang="en-US" b="1" dirty="0" smtClean="0">
                          <a:latin typeface="Calibri"/>
                          <a:cs typeface="Calibri"/>
                        </a:rPr>
                        <a:t>ID:</a:t>
                      </a:r>
                      <a:r>
                        <a:rPr lang="en-US" b="1" baseline="0" dirty="0" smtClean="0">
                          <a:latin typeface="Calibri"/>
                          <a:cs typeface="Calibri"/>
                        </a:rPr>
                        <a:t>  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MVA non-Trig  WP80</a:t>
                      </a:r>
                      <a:endParaRPr lang="en-US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3003">
                <a:tc gridSpan="2"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sz="2400" spc="300" baseline="0" dirty="0" smtClean="0">
                          <a:latin typeface="Calibri"/>
                          <a:cs typeface="Calibri"/>
                        </a:rPr>
                        <a:t>   </a:t>
                      </a:r>
                      <a:r>
                        <a:rPr lang="en-US" sz="1800" spc="300" baseline="0" dirty="0" smtClean="0">
                          <a:latin typeface="Calibri"/>
                          <a:cs typeface="Calibri"/>
                        </a:rPr>
                        <a:t>&gt;</a:t>
                      </a:r>
                      <a:r>
                        <a:rPr lang="en-US" sz="1800" spc="0" baseline="0" dirty="0" smtClean="0">
                          <a:latin typeface="Calibri"/>
                          <a:cs typeface="Calibri"/>
                        </a:rPr>
                        <a:t>10 GeV            &lt; 2.4      D</a:t>
                      </a:r>
                      <a:r>
                        <a:rPr lang="en-US" sz="1800" spc="0" baseline="-25000" dirty="0" smtClean="0">
                          <a:latin typeface="Calibri"/>
                          <a:cs typeface="Calibri"/>
                        </a:rPr>
                        <a:t>z</a:t>
                      </a:r>
                      <a:r>
                        <a:rPr lang="en-US" sz="1800" spc="0" baseline="0" dirty="0" smtClean="0">
                          <a:latin typeface="Calibri"/>
                          <a:cs typeface="Calibri"/>
                        </a:rPr>
                        <a:t>&lt;0.2</a:t>
                      </a:r>
                      <a:endParaRPr lang="en-US" sz="1800" b="1" i="1" spc="0" baseline="30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24201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Calibri"/>
                          <a:cs typeface="Calibri"/>
                        </a:rPr>
                        <a:t>Isolation:</a:t>
                      </a:r>
                      <a:endParaRPr lang="en-US" sz="1400" b="1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Calibri"/>
                          <a:cs typeface="Calibri"/>
                        </a:rPr>
                        <a:t>RelPFIsoDB</a:t>
                      </a:r>
                      <a:r>
                        <a:rPr lang="en-US" sz="1600" dirty="0" smtClean="0">
                          <a:latin typeface="Calibri"/>
                          <a:cs typeface="Calibri"/>
                        </a:rPr>
                        <a:t> &lt; 1(loose)</a:t>
                      </a:r>
                    </a:p>
                    <a:p>
                      <a:r>
                        <a:rPr lang="en-US" sz="1600" dirty="0" err="1" smtClean="0">
                          <a:latin typeface="Calibri"/>
                          <a:cs typeface="Calibri"/>
                        </a:rPr>
                        <a:t>RelPFIsoDB</a:t>
                      </a:r>
                      <a:r>
                        <a:rPr lang="en-US" sz="1600" dirty="0" smtClean="0">
                          <a:latin typeface="Calibri"/>
                          <a:cs typeface="Calibri"/>
                        </a:rPr>
                        <a:t> &lt; 0.1(Tight)</a:t>
                      </a:r>
                      <a:endParaRPr lang="en-US" sz="1600" b="1" dirty="0" smtClean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1065547">
                <a:tc>
                  <a:txBody>
                    <a:bodyPr/>
                    <a:lstStyle/>
                    <a:p>
                      <a:endParaRPr lang="en-US" b="1" dirty="0" smtClean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b="1" dirty="0" smtClean="0">
                          <a:latin typeface="Calibri"/>
                          <a:cs typeface="Calibri"/>
                        </a:rPr>
                        <a:t>Cleaning :</a:t>
                      </a:r>
                      <a:endParaRPr lang="en-US" b="1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"/>
                          <a:cs typeface="Calibri"/>
                        </a:rPr>
                        <a:t>Not </a:t>
                      </a:r>
                      <a:r>
                        <a:rPr lang="en-US" sz="1600" smtClean="0">
                          <a:latin typeface="Calibri"/>
                          <a:cs typeface="Calibri"/>
                        </a:rPr>
                        <a:t>more than </a:t>
                      </a:r>
                      <a:r>
                        <a:rPr lang="en-US" sz="1600" dirty="0" smtClean="0">
                          <a:latin typeface="Calibri"/>
                          <a:cs typeface="Calibri"/>
                        </a:rPr>
                        <a:t>one missing</a:t>
                      </a:r>
                      <a:r>
                        <a:rPr lang="en-US" sz="1600" baseline="0" dirty="0" smtClean="0">
                          <a:latin typeface="Calibri"/>
                          <a:cs typeface="Calibri"/>
                        </a:rPr>
                        <a:t> hit</a:t>
                      </a:r>
                      <a:endParaRPr lang="en-US" sz="1600" kern="1200" dirty="0" smtClean="0">
                        <a:latin typeface="Calibri"/>
                        <a:cs typeface="Calibri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 smtClean="0">
                          <a:latin typeface="Calibri"/>
                          <a:cs typeface="Calibri"/>
                        </a:rPr>
                        <a:t>PassesConversionVeto</a:t>
                      </a:r>
                      <a:endParaRPr lang="en-US" sz="1600" kern="1200" dirty="0" smtClean="0">
                        <a:latin typeface="Calibri"/>
                        <a:cs typeface="Calibri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>
                          <a:latin typeface="Calibri"/>
                          <a:cs typeface="Calibri"/>
                        </a:rPr>
                        <a:t>ChargeIDTight</a:t>
                      </a:r>
                      <a:endParaRPr lang="en-US" sz="1600" b="0" dirty="0" smtClean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2986432"/>
              </p:ext>
            </p:extLst>
          </p:nvPr>
        </p:nvGraphicFramePr>
        <p:xfrm>
          <a:off x="560388" y="2359223"/>
          <a:ext cx="2857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23" name="Equation" r:id="rId3" imgW="190500" imgH="266700" progId="Equation.DSMT4">
                  <p:embed/>
                </p:oleObj>
              </mc:Choice>
              <mc:Fallback>
                <p:oleObj name="Equation" r:id="rId3" imgW="1905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0388" y="2359223"/>
                        <a:ext cx="28575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0476544"/>
              </p:ext>
            </p:extLst>
          </p:nvPr>
        </p:nvGraphicFramePr>
        <p:xfrm>
          <a:off x="1787524" y="2392057"/>
          <a:ext cx="417513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24" name="Equation" r:id="rId5" imgW="292100" imgH="241300" progId="Equation.DSMT4">
                  <p:embed/>
                </p:oleObj>
              </mc:Choice>
              <mc:Fallback>
                <p:oleObj name="Equation" r:id="rId5" imgW="2921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87524" y="2392057"/>
                        <a:ext cx="417513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0836782"/>
              </p:ext>
            </p:extLst>
          </p:nvPr>
        </p:nvGraphicFramePr>
        <p:xfrm>
          <a:off x="4652963" y="2074351"/>
          <a:ext cx="268287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25" name="Equation" r:id="rId7" imgW="177800" imgH="266700" progId="Equation.DSMT4">
                  <p:embed/>
                </p:oleObj>
              </mc:Choice>
              <mc:Fallback>
                <p:oleObj name="Equation" r:id="rId7" imgW="1778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52963" y="2074351"/>
                        <a:ext cx="268287" cy="401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7011574"/>
              </p:ext>
            </p:extLst>
          </p:nvPr>
        </p:nvGraphicFramePr>
        <p:xfrm>
          <a:off x="5674254" y="55064"/>
          <a:ext cx="691092" cy="6939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26" name="Equation" r:id="rId9" imgW="266700" imgH="266700" progId="Equation.DSMT4">
                  <p:embed/>
                </p:oleObj>
              </mc:Choice>
              <mc:Fallback>
                <p:oleObj name="Equation" r:id="rId9" imgW="2667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674254" y="55064"/>
                        <a:ext cx="691092" cy="6939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380176"/>
              </p:ext>
            </p:extLst>
          </p:nvPr>
        </p:nvGraphicFramePr>
        <p:xfrm>
          <a:off x="6025092" y="2100007"/>
          <a:ext cx="382587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27" name="Equation" r:id="rId11" imgW="266700" imgH="241300" progId="Equation.DSMT4">
                  <p:embed/>
                </p:oleObj>
              </mc:Choice>
              <mc:Fallback>
                <p:oleObj name="Equation" r:id="rId11" imgW="2667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025092" y="2100007"/>
                        <a:ext cx="382587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112824" y="749036"/>
            <a:ext cx="3227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1" dirty="0" smtClean="0"/>
              <a:t>Opposite Sign Leptons</a:t>
            </a:r>
            <a:endParaRPr lang="en-US" b="1" i="1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755807"/>
              </p:ext>
            </p:extLst>
          </p:nvPr>
        </p:nvGraphicFramePr>
        <p:xfrm>
          <a:off x="2064638" y="4264399"/>
          <a:ext cx="5256154" cy="181544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56154"/>
              </a:tblGrid>
              <a:tr h="348927">
                <a:tc>
                  <a:txBody>
                    <a:bodyPr/>
                    <a:lstStyle/>
                    <a:p>
                      <a:r>
                        <a:rPr lang="en-US" smtClean="0">
                          <a:latin typeface="Calibri"/>
                          <a:cs typeface="Calibri"/>
                        </a:rPr>
                        <a:t>Other 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Event Cleaning cuts</a:t>
                      </a:r>
                      <a:endParaRPr lang="en-US" b="1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423697">
                <a:tc>
                  <a:txBody>
                    <a:bodyPr/>
                    <a:lstStyle/>
                    <a:p>
                      <a:r>
                        <a:rPr lang="en-US" sz="1800" b="1" spc="0" baseline="0" dirty="0" smtClean="0">
                          <a:latin typeface="Calibri"/>
                          <a:cs typeface="Calibri"/>
                        </a:rPr>
                        <a:t>ΔR</a:t>
                      </a:r>
                      <a:r>
                        <a:rPr lang="en-US" sz="2000" b="1" spc="0" baseline="-25000" dirty="0" smtClean="0">
                          <a:latin typeface="Calibri"/>
                          <a:cs typeface="Calibri"/>
                        </a:rPr>
                        <a:t>μ-e</a:t>
                      </a:r>
                      <a:r>
                        <a:rPr lang="en-US" sz="1800" b="1" spc="0" baseline="-25000" dirty="0" smtClean="0">
                          <a:latin typeface="Calibri"/>
                          <a:cs typeface="Calibri"/>
                        </a:rPr>
                        <a:t>  </a:t>
                      </a:r>
                      <a:r>
                        <a:rPr lang="en-US" sz="1800" spc="0" baseline="0" dirty="0" smtClean="0">
                          <a:latin typeface="Calibri"/>
                          <a:cs typeface="Calibri"/>
                        </a:rPr>
                        <a:t>&gt; 0.3</a:t>
                      </a:r>
                      <a:endParaRPr lang="en-US" b="1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402120">
                <a:tc>
                  <a:txBody>
                    <a:bodyPr/>
                    <a:lstStyle/>
                    <a:p>
                      <a:r>
                        <a:rPr lang="en-US" sz="1800" b="1" spc="0" baseline="0" dirty="0" err="1" smtClean="0">
                          <a:latin typeface="Calibri"/>
                          <a:cs typeface="Calibri"/>
                        </a:rPr>
                        <a:t>Btag</a:t>
                      </a:r>
                      <a:r>
                        <a:rPr lang="en-US" sz="1800" b="1" spc="0" baseline="0" dirty="0" smtClean="0">
                          <a:latin typeface="Calibri"/>
                          <a:cs typeface="Calibri"/>
                        </a:rPr>
                        <a:t> medium Veto</a:t>
                      </a:r>
                      <a:r>
                        <a:rPr lang="en-US" sz="1800" spc="0" baseline="0" dirty="0" smtClean="0">
                          <a:latin typeface="Calibri"/>
                          <a:cs typeface="Calibri"/>
                        </a:rPr>
                        <a:t>: </a:t>
                      </a:r>
                      <a:r>
                        <a:rPr lang="en-US" sz="1600" spc="0" baseline="0" dirty="0" smtClean="0">
                          <a:latin typeface="Calibri"/>
                          <a:cs typeface="Calibri"/>
                        </a:rPr>
                        <a:t>No b-tagged </a:t>
                      </a:r>
                      <a:r>
                        <a:rPr lang="en-US" sz="1600" spc="0" baseline="0" smtClean="0">
                          <a:latin typeface="Calibri"/>
                          <a:cs typeface="Calibri"/>
                        </a:rPr>
                        <a:t>jet with  </a:t>
                      </a:r>
                      <a:r>
                        <a:rPr lang="en-US" sz="1600" spc="0" baseline="0" dirty="0" smtClean="0">
                          <a:latin typeface="Calibri"/>
                          <a:cs typeface="Calibri"/>
                        </a:rPr>
                        <a:t>P</a:t>
                      </a:r>
                      <a:r>
                        <a:rPr lang="en-US" sz="1600" spc="0" baseline="-25000" dirty="0" smtClean="0"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600" spc="0" baseline="0" dirty="0" smtClean="0">
                          <a:latin typeface="Calibri"/>
                          <a:cs typeface="Calibri"/>
                        </a:rPr>
                        <a:t>&gt;30GeV</a:t>
                      </a:r>
                      <a:endParaRPr lang="en-US" sz="1800" b="1" i="0" spc="0" baseline="-25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62386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pc="0" baseline="0" dirty="0" smtClean="0">
                          <a:latin typeface="Calibri"/>
                          <a:cs typeface="Calibri"/>
                        </a:rPr>
                        <a:t>Vetoes</a:t>
                      </a:r>
                      <a:r>
                        <a:rPr lang="en-US" sz="1800" spc="0" baseline="0" dirty="0" smtClean="0">
                          <a:latin typeface="Calibri"/>
                          <a:cs typeface="Calibri"/>
                        </a:rPr>
                        <a:t>: </a:t>
                      </a:r>
                      <a:r>
                        <a:rPr lang="en-US" sz="1600" spc="0" baseline="0" dirty="0" smtClean="0">
                          <a:latin typeface="Calibri"/>
                          <a:cs typeface="Calibri"/>
                        </a:rPr>
                        <a:t> No extra loose muon, electrons or  tau leptons </a:t>
                      </a:r>
                      <a:endParaRPr lang="en-US" sz="1600" b="1" dirty="0" smtClean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632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_collmass_pfmet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3"/>
          <a:stretch/>
        </p:blipFill>
        <p:spPr>
          <a:xfrm rot="5400000">
            <a:off x="2920323" y="1375270"/>
            <a:ext cx="3219869" cy="39474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4800" y="525747"/>
            <a:ext cx="2063275" cy="1877437"/>
          </a:xfrm>
          <a:prstGeom prst="rect">
            <a:avLst/>
          </a:prstGeom>
          <a:noFill/>
          <a:ln w="57150" cmpd="sng">
            <a:solidFill>
              <a:srgbClr val="8696E6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ym typeface="Wingdings"/>
              </a:rPr>
              <a:t>DY +jets </a:t>
            </a:r>
            <a:r>
              <a:rPr lang="en-US" sz="1600" b="1" i="1" dirty="0" err="1">
                <a:sym typeface="Wingdings"/>
              </a:rPr>
              <a:t>ττ</a:t>
            </a:r>
            <a:r>
              <a:rPr lang="en-US" sz="1600" b="1" i="1" dirty="0">
                <a:sym typeface="Wingdings"/>
              </a:rPr>
              <a:t>, </a:t>
            </a:r>
            <a:r>
              <a:rPr lang="en-US" sz="1600" b="1" i="1" dirty="0" err="1">
                <a:sym typeface="Wingdings"/>
              </a:rPr>
              <a:t>μμ</a:t>
            </a:r>
            <a:r>
              <a:rPr lang="en-US" sz="1600" b="1" i="1" dirty="0">
                <a:sym typeface="Wingdings"/>
              </a:rPr>
              <a:t>, </a:t>
            </a:r>
            <a:r>
              <a:rPr lang="en-US" sz="1600" b="1" i="1" dirty="0" err="1">
                <a:sym typeface="Wingdings"/>
              </a:rPr>
              <a:t>ee</a:t>
            </a:r>
            <a:r>
              <a:rPr lang="en-US" sz="1600" b="1" i="1" dirty="0">
                <a:sym typeface="Wingdings"/>
              </a:rPr>
              <a:t> </a:t>
            </a:r>
            <a:r>
              <a:rPr lang="en-US" sz="1600" b="1" i="1" dirty="0" smtClean="0">
                <a:sym typeface="Wingdings"/>
              </a:rPr>
              <a:t/>
            </a:r>
            <a:br>
              <a:rPr lang="en-US" sz="1600" b="1" i="1" dirty="0" smtClean="0">
                <a:sym typeface="Wingdings"/>
              </a:rPr>
            </a:br>
            <a:r>
              <a:rPr lang="en-US" sz="1400" dirty="0" smtClean="0"/>
              <a:t>Normalization </a:t>
            </a:r>
            <a:r>
              <a:rPr lang="en-US" sz="1400" dirty="0"/>
              <a:t>and shape from MC </a:t>
            </a:r>
            <a:r>
              <a:rPr lang="en-US" sz="1400" dirty="0" smtClean="0"/>
              <a:t>simulation</a:t>
            </a:r>
            <a:br>
              <a:rPr lang="en-US" sz="1400" dirty="0" smtClean="0"/>
            </a:br>
            <a:r>
              <a:rPr lang="en-US" sz="1400" dirty="0" smtClean="0"/>
              <a:t>Dominant background in </a:t>
            </a:r>
            <a:br>
              <a:rPr lang="en-US" sz="1400" dirty="0" smtClean="0"/>
            </a:br>
            <a:r>
              <a:rPr lang="en-US" sz="1400" dirty="0" smtClean="0"/>
              <a:t>0-jet and 1-jet category</a:t>
            </a:r>
          </a:p>
          <a:p>
            <a:endParaRPr lang="en-US" sz="1400" dirty="0"/>
          </a:p>
          <a:p>
            <a:r>
              <a:rPr lang="en-US" sz="1400" dirty="0" smtClean="0">
                <a:sym typeface="Wingdings"/>
              </a:rPr>
              <a:t>Embedded </a:t>
            </a:r>
            <a:r>
              <a:rPr lang="en-US" sz="1400" b="1" i="1" dirty="0" err="1" smtClean="0">
                <a:sym typeface="Wingdings"/>
              </a:rPr>
              <a:t>Zττ</a:t>
            </a:r>
            <a:r>
              <a:rPr lang="en-US" sz="1400" b="1" i="1" dirty="0" smtClean="0">
                <a:sym typeface="Wingdings"/>
              </a:rPr>
              <a:t> </a:t>
            </a:r>
            <a:r>
              <a:rPr lang="en-US" sz="1400" dirty="0" smtClean="0">
                <a:sym typeface="Wingdings"/>
              </a:rPr>
              <a:t>samples not ready yet</a:t>
            </a:r>
            <a:r>
              <a:rPr lang="en-US" sz="1600" i="1" dirty="0" smtClean="0">
                <a:sym typeface="Wingdings"/>
              </a:rPr>
              <a:t>.</a:t>
            </a:r>
            <a:endParaRPr lang="en-US" sz="1600" i="1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368075" y="1739066"/>
            <a:ext cx="1356262" cy="803968"/>
          </a:xfrm>
          <a:prstGeom prst="straightConnector1">
            <a:avLst/>
          </a:prstGeom>
          <a:ln w="38100" cmpd="sng">
            <a:solidFill>
              <a:srgbClr val="8696E6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04800" y="2664592"/>
            <a:ext cx="2063275" cy="1200328"/>
          </a:xfrm>
          <a:prstGeom prst="rect">
            <a:avLst/>
          </a:prstGeom>
          <a:noFill/>
          <a:ln w="57150" cmpd="sng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400" dirty="0" smtClean="0"/>
              <a:t>Normalization and shape from MC simulation</a:t>
            </a:r>
          </a:p>
          <a:p>
            <a:r>
              <a:rPr lang="en-US" sz="1400" dirty="0" smtClean="0"/>
              <a:t>Dominant background in 2-jet category</a:t>
            </a:r>
            <a:endParaRPr lang="en-US" sz="14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368075" y="2952387"/>
            <a:ext cx="1743765" cy="900362"/>
          </a:xfrm>
          <a:prstGeom prst="straightConnector1">
            <a:avLst/>
          </a:prstGeom>
          <a:ln w="38100" cmpd="sng">
            <a:solidFill>
              <a:schemeClr val="accent1">
                <a:lumMod val="75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04800" y="4089513"/>
            <a:ext cx="2063275" cy="860214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i="1" dirty="0" smtClean="0"/>
              <a:t>EWK Dibosons + jets</a:t>
            </a:r>
          </a:p>
          <a:p>
            <a:r>
              <a:rPr lang="en-US" sz="1400" dirty="0"/>
              <a:t>Normalization and shape from MC simulation</a:t>
            </a:r>
          </a:p>
          <a:p>
            <a:endParaRPr lang="en-US" sz="1600" b="1" i="1" dirty="0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2368075" y="4240176"/>
            <a:ext cx="1899125" cy="158658"/>
          </a:xfrm>
          <a:prstGeom prst="straightConnector1">
            <a:avLst/>
          </a:prstGeom>
          <a:ln w="38100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643817" y="5153896"/>
            <a:ext cx="2063275" cy="876048"/>
          </a:xfrm>
          <a:prstGeom prst="rect">
            <a:avLst/>
          </a:prstGeom>
          <a:noFill/>
          <a:ln w="57150" cmpd="sng">
            <a:solidFill>
              <a:srgbClr val="20EEC9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Single top</a:t>
            </a:r>
          </a:p>
          <a:p>
            <a:r>
              <a:rPr lang="en-US" sz="1400" dirty="0"/>
              <a:t>Normalization and shape from MC simulation</a:t>
            </a:r>
          </a:p>
          <a:p>
            <a:endParaRPr lang="en-US" b="1" i="1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5193743" y="4572710"/>
            <a:ext cx="2302579" cy="541225"/>
          </a:xfrm>
          <a:prstGeom prst="straightConnector1">
            <a:avLst/>
          </a:prstGeom>
          <a:ln w="38100" cmpd="sng">
            <a:solidFill>
              <a:srgbClr val="20EEC9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0381048"/>
              </p:ext>
            </p:extLst>
          </p:nvPr>
        </p:nvGraphicFramePr>
        <p:xfrm>
          <a:off x="324506" y="2707640"/>
          <a:ext cx="624674" cy="311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65" name="Equation" r:id="rId4" imgW="165100" imgH="228600" progId="Equation.DSMT4">
                  <p:embed/>
                </p:oleObj>
              </mc:Choice>
              <mc:Fallback>
                <p:oleObj name="Equation" r:id="rId4" imgW="1651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4506" y="2707640"/>
                        <a:ext cx="624674" cy="311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304800" y="5169730"/>
            <a:ext cx="2063275" cy="1015663"/>
          </a:xfrm>
          <a:prstGeom prst="rect">
            <a:avLst/>
          </a:prstGeom>
          <a:noFill/>
          <a:ln w="57150" cmpd="sng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i="1" dirty="0" err="1" smtClean="0"/>
              <a:t>W+γ</a:t>
            </a:r>
            <a:r>
              <a:rPr lang="en-US" sz="1600" b="1" i="1" dirty="0" smtClean="0"/>
              <a:t>   </a:t>
            </a:r>
          </a:p>
          <a:p>
            <a:r>
              <a:rPr lang="en-US" sz="1400" dirty="0"/>
              <a:t>Normalization and shape from MC simulation</a:t>
            </a:r>
          </a:p>
          <a:p>
            <a:endParaRPr lang="en-US" sz="1600" b="1" i="1" dirty="0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2368075" y="4572710"/>
            <a:ext cx="1235531" cy="888708"/>
          </a:xfrm>
          <a:prstGeom prst="straightConnector1">
            <a:avLst/>
          </a:prstGeom>
          <a:ln w="19050" cmpd="sng">
            <a:solidFill>
              <a:srgbClr val="00009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392718" y="5171723"/>
            <a:ext cx="2063275" cy="1015663"/>
          </a:xfrm>
          <a:prstGeom prst="rect">
            <a:avLst/>
          </a:prstGeom>
          <a:noFill/>
          <a:ln w="57150" cmpd="sng">
            <a:solidFill>
              <a:srgbClr val="FF66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i="1" dirty="0" smtClean="0"/>
              <a:t>SM Higgs</a:t>
            </a:r>
          </a:p>
          <a:p>
            <a:r>
              <a:rPr lang="en-US" sz="1400" dirty="0"/>
              <a:t>Normalization and shape from MC simulation</a:t>
            </a:r>
          </a:p>
          <a:p>
            <a:endParaRPr lang="en-US" sz="1600" b="1" i="1" dirty="0"/>
          </a:p>
        </p:txBody>
      </p:sp>
      <p:cxnSp>
        <p:nvCxnSpPr>
          <p:cNvPr id="43" name="Straight Arrow Connector 42"/>
          <p:cNvCxnSpPr/>
          <p:nvPr/>
        </p:nvCxnSpPr>
        <p:spPr>
          <a:xfrm flipH="1" flipV="1">
            <a:off x="3984625" y="4597400"/>
            <a:ext cx="127216" cy="574324"/>
          </a:xfrm>
          <a:prstGeom prst="straightConnector1">
            <a:avLst/>
          </a:prstGeom>
          <a:ln w="12700" cmpd="sng">
            <a:solidFill>
              <a:srgbClr val="FF66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4676262" y="3149600"/>
            <a:ext cx="1654213" cy="606660"/>
          </a:xfrm>
          <a:prstGeom prst="straightConnector1">
            <a:avLst/>
          </a:prstGeom>
          <a:ln w="38100" cmpd="sng">
            <a:solidFill>
              <a:srgbClr val="F6E147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330475" y="1360659"/>
            <a:ext cx="2505677" cy="3139321"/>
          </a:xfrm>
          <a:prstGeom prst="rect">
            <a:avLst/>
          </a:prstGeom>
          <a:noFill/>
          <a:ln w="57150" cmpd="sng">
            <a:solidFill>
              <a:srgbClr val="F6E147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Misidentified lepton background</a:t>
            </a:r>
            <a:br>
              <a:rPr lang="en-US" b="1" i="1" dirty="0" smtClean="0"/>
            </a:br>
            <a:r>
              <a:rPr lang="en-US" sz="1400" i="1" dirty="0" smtClean="0"/>
              <a:t>Estimated using </a:t>
            </a:r>
            <a:r>
              <a:rPr lang="en-US" sz="1400" i="1" smtClean="0"/>
              <a:t>two methods</a:t>
            </a:r>
            <a:r>
              <a:rPr lang="en-US" sz="1400" i="1" dirty="0" smtClean="0"/>
              <a:t>:</a:t>
            </a:r>
          </a:p>
          <a:p>
            <a:endParaRPr lang="en-US" sz="1400" i="1" dirty="0" smtClean="0"/>
          </a:p>
          <a:p>
            <a:pPr marL="742950" lvl="1" indent="-285750">
              <a:buFont typeface="Wingdings" charset="2"/>
              <a:buChar char="Ø"/>
            </a:pPr>
            <a:r>
              <a:rPr lang="en-US" sz="1400" dirty="0">
                <a:sym typeface="Wingdings"/>
              </a:rPr>
              <a:t>W+Jets MC and QCD estimated using data: semi data-</a:t>
            </a:r>
            <a:r>
              <a:rPr lang="en-US" sz="1400" dirty="0" smtClean="0">
                <a:sym typeface="Wingdings"/>
              </a:rPr>
              <a:t>driven</a:t>
            </a:r>
          </a:p>
          <a:p>
            <a:pPr lvl="1"/>
            <a:r>
              <a:rPr lang="en-US" sz="1400" dirty="0" smtClean="0">
                <a:sym typeface="Wingdings"/>
              </a:rPr>
              <a:t>  </a:t>
            </a:r>
            <a:endParaRPr lang="en-US" sz="1400" dirty="0">
              <a:sym typeface="Wingdings"/>
            </a:endParaRPr>
          </a:p>
          <a:p>
            <a:pPr marL="742950" lvl="1" indent="-285750">
              <a:buFont typeface="Wingdings" charset="2"/>
              <a:buChar char="Ø"/>
            </a:pPr>
            <a:r>
              <a:rPr lang="en-US" sz="1400" dirty="0">
                <a:sym typeface="Wingdings"/>
              </a:rPr>
              <a:t>Fake </a:t>
            </a:r>
            <a:r>
              <a:rPr lang="en-US" sz="1400">
                <a:sym typeface="Wingdings"/>
              </a:rPr>
              <a:t>rate </a:t>
            </a:r>
            <a:r>
              <a:rPr lang="en-US" sz="1400" smtClean="0">
                <a:sym typeface="Wingdings"/>
              </a:rPr>
              <a:t>method</a:t>
            </a:r>
            <a:r>
              <a:rPr lang="en-US" sz="1400" dirty="0" smtClean="0">
                <a:sym typeface="Wingdings"/>
              </a:rPr>
              <a:t>: fully </a:t>
            </a:r>
            <a:r>
              <a:rPr lang="en-US" sz="1400" dirty="0">
                <a:sym typeface="Wingdings"/>
              </a:rPr>
              <a:t>data driven</a:t>
            </a:r>
          </a:p>
          <a:p>
            <a:pPr marL="742950" lvl="1" indent="-285750">
              <a:buFont typeface="Wingdings" charset="2"/>
              <a:buChar char="Ø"/>
            </a:pPr>
            <a:endParaRPr lang="en-US" sz="1400" i="1" dirty="0" smtClean="0"/>
          </a:p>
          <a:p>
            <a:endParaRPr lang="en-US" b="1" i="1" dirty="0" smtClean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885736" y="51405"/>
            <a:ext cx="39821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800" b="1" dirty="0" smtClean="0"/>
              <a:t>Backgrounds (</a:t>
            </a:r>
            <a:r>
              <a:rPr lang="en-US" sz="2400" b="1" dirty="0"/>
              <a:t>H ----&gt;</a:t>
            </a:r>
            <a:r>
              <a:rPr lang="en-US" sz="2400" b="1" dirty="0">
                <a:sym typeface="Wingdings"/>
              </a:rPr>
              <a:t> </a:t>
            </a:r>
            <a:r>
              <a:rPr lang="en-US" sz="2800" b="1" dirty="0" smtClean="0">
                <a:sym typeface="Wingdings"/>
              </a:rPr>
              <a:t>μτ</a:t>
            </a:r>
            <a:r>
              <a:rPr lang="en-US" sz="2800" b="1" baseline="-25000" dirty="0" smtClean="0">
                <a:sym typeface="Wingdings"/>
              </a:rPr>
              <a:t>e </a:t>
            </a:r>
            <a:r>
              <a:rPr lang="en-US" sz="2800" b="1" dirty="0" smtClean="0">
                <a:sym typeface="Wingdings"/>
              </a:rPr>
              <a:t>)</a:t>
            </a:r>
            <a:endParaRPr lang="en-US" sz="2800" b="1" dirty="0">
              <a:sym typeface="Wingdings"/>
            </a:endParaRPr>
          </a:p>
          <a:p>
            <a:endParaRPr lang="en-US" sz="2400" b="1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29" name="Picture 28" descr="numVertices.pd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56" r="95048" b="43360"/>
          <a:stretch/>
        </p:blipFill>
        <p:spPr>
          <a:xfrm rot="5400000">
            <a:off x="5244168" y="816715"/>
            <a:ext cx="197598" cy="184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16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_collmass_pfme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5606" y="560830"/>
            <a:ext cx="2468203" cy="2660592"/>
          </a:xfrm>
          <a:prstGeom prst="rect">
            <a:avLst/>
          </a:prstGeom>
        </p:spPr>
      </p:pic>
      <p:pic>
        <p:nvPicPr>
          <p:cNvPr id="6" name="Picture 5" descr="h_collmass_pfme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5305" y="3400650"/>
            <a:ext cx="2468493" cy="26609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04173" y="133804"/>
            <a:ext cx="8503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Reducible background : semi data-</a:t>
            </a:r>
            <a:r>
              <a:rPr lang="en-US" sz="2800" b="1" smtClean="0"/>
              <a:t>driven method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58760" y="618290"/>
            <a:ext cx="7838835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ym typeface="Wingdings"/>
              </a:rPr>
              <a:t>W+Jets taken directly from MC</a:t>
            </a:r>
          </a:p>
          <a:p>
            <a:pPr marL="285750" indent="-285750">
              <a:buFont typeface="Arial"/>
              <a:buChar char="•"/>
            </a:pPr>
            <a:endParaRPr lang="en-US" dirty="0" smtClean="0">
              <a:sym typeface="Wingdings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ym typeface="Wingdings"/>
              </a:rPr>
              <a:t>QCD </a:t>
            </a:r>
            <a:r>
              <a:rPr lang="en-US" dirty="0">
                <a:sym typeface="Wingdings"/>
              </a:rPr>
              <a:t>is taken </a:t>
            </a:r>
            <a:r>
              <a:rPr lang="en-US">
                <a:sym typeface="Wingdings"/>
              </a:rPr>
              <a:t>as </a:t>
            </a:r>
            <a:r>
              <a:rPr lang="en-US" smtClean="0">
                <a:sym typeface="Wingdings"/>
              </a:rPr>
              <a:t>the </a:t>
            </a:r>
            <a:r>
              <a:rPr lang="en-US" dirty="0">
                <a:sym typeface="Wingdings"/>
              </a:rPr>
              <a:t>difference between data and </a:t>
            </a:r>
            <a:r>
              <a:rPr lang="en-US" dirty="0" smtClean="0">
                <a:sym typeface="Wingdings"/>
              </a:rPr>
              <a:t/>
            </a:r>
            <a:br>
              <a:rPr lang="en-US" dirty="0" smtClean="0">
                <a:sym typeface="Wingdings"/>
              </a:rPr>
            </a:br>
            <a:r>
              <a:rPr lang="en-US" dirty="0" smtClean="0">
                <a:sym typeface="Wingdings"/>
              </a:rPr>
              <a:t>MC </a:t>
            </a:r>
            <a:r>
              <a:rPr lang="en-US">
                <a:sym typeface="Wingdings"/>
              </a:rPr>
              <a:t>in </a:t>
            </a:r>
            <a:r>
              <a:rPr lang="en-US" smtClean="0">
                <a:sym typeface="Wingdings"/>
              </a:rPr>
              <a:t>the </a:t>
            </a:r>
            <a:r>
              <a:rPr lang="en-US" dirty="0" smtClean="0">
                <a:sym typeface="Wingdings"/>
              </a:rPr>
              <a:t>LS </a:t>
            </a:r>
            <a:r>
              <a:rPr lang="en-US" dirty="0">
                <a:sym typeface="Wingdings"/>
              </a:rPr>
              <a:t>isolated region, and is scaled by </a:t>
            </a:r>
            <a:r>
              <a:rPr lang="en-US" dirty="0" smtClean="0">
                <a:sym typeface="Wingdings"/>
              </a:rPr>
              <a:t>an </a:t>
            </a:r>
            <a:br>
              <a:rPr lang="en-US" dirty="0" smtClean="0">
                <a:sym typeface="Wingdings"/>
              </a:rPr>
            </a:br>
            <a:r>
              <a:rPr lang="en-US" dirty="0" smtClean="0">
                <a:sym typeface="Wingdings"/>
              </a:rPr>
              <a:t>OS/LS </a:t>
            </a:r>
            <a:r>
              <a:rPr lang="en-US" dirty="0">
                <a:sym typeface="Wingdings"/>
              </a:rPr>
              <a:t>SF equal to </a:t>
            </a:r>
            <a:r>
              <a:rPr lang="en-US" dirty="0" smtClean="0">
                <a:sym typeface="Wingdings"/>
              </a:rPr>
              <a:t>2.30</a:t>
            </a:r>
          </a:p>
          <a:p>
            <a:pPr marL="285750" indent="-285750">
              <a:buFont typeface="Arial"/>
              <a:buChar char="•"/>
            </a:pPr>
            <a:endParaRPr lang="en-US" dirty="0" smtClean="0">
              <a:sym typeface="Wingdings"/>
            </a:endParaRPr>
          </a:p>
          <a:p>
            <a:pPr marL="285750" indent="-285750">
              <a:buFont typeface="Arial"/>
              <a:buChar char="•"/>
            </a:pPr>
            <a:r>
              <a:rPr lang="en-US" smtClean="0">
                <a:sym typeface="Wingdings"/>
              </a:rPr>
              <a:t>Similar method </a:t>
            </a:r>
            <a:r>
              <a:rPr lang="en-US" dirty="0" smtClean="0">
                <a:sym typeface="Wingdings"/>
              </a:rPr>
              <a:t>used by HTT group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Estimation validated using control region </a:t>
            </a:r>
          </a:p>
          <a:p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smtClean="0"/>
              <a:t> with </a:t>
            </a:r>
            <a:r>
              <a:rPr lang="en-US" dirty="0" smtClean="0"/>
              <a:t>inverted muon isolation.(anti-isolated</a:t>
            </a:r>
          </a:p>
          <a:p>
            <a:r>
              <a:rPr lang="en-US" dirty="0" smtClean="0"/>
              <a:t>      LS and OS regions)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r>
              <a:rPr lang="en-US" smtClean="0"/>
              <a:t>The </a:t>
            </a:r>
            <a:r>
              <a:rPr lang="en-US" dirty="0"/>
              <a:t>factor 2.30 is used in HTT</a:t>
            </a:r>
            <a:r>
              <a:rPr lang="en-US" dirty="0" smtClean="0"/>
              <a:t>(</a:t>
            </a:r>
            <a:r>
              <a:rPr lang="en-US" dirty="0" err="1" smtClean="0"/>
              <a:t>cf</a:t>
            </a:r>
            <a:r>
              <a:rPr lang="en-US" dirty="0" smtClean="0"/>
              <a:t> HIG</a:t>
            </a:r>
            <a:r>
              <a:rPr lang="en-US" dirty="0"/>
              <a:t>-16-037).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is measured in </a:t>
            </a:r>
            <a:r>
              <a:rPr lang="en-US"/>
              <a:t>events </a:t>
            </a:r>
            <a:r>
              <a:rPr lang="en-US" smtClean="0"/>
              <a:t>with </a:t>
            </a:r>
            <a:r>
              <a:rPr lang="en-US" dirty="0"/>
              <a:t>electrons and </a:t>
            </a:r>
            <a:endParaRPr lang="en-US" dirty="0" smtClean="0"/>
          </a:p>
          <a:p>
            <a:r>
              <a:rPr lang="en-US" dirty="0" smtClean="0"/>
              <a:t>muons </a:t>
            </a:r>
            <a:r>
              <a:rPr lang="en-US" dirty="0"/>
              <a:t>passing relaxed isolation </a:t>
            </a:r>
            <a:r>
              <a:rPr lang="en-US" smtClean="0"/>
              <a:t>cut with </a:t>
            </a:r>
            <a:r>
              <a:rPr lang="en-US" dirty="0" smtClean="0"/>
              <a:t>an </a:t>
            </a:r>
          </a:p>
          <a:p>
            <a:r>
              <a:rPr lang="en-US" dirty="0"/>
              <a:t>u</a:t>
            </a:r>
            <a:r>
              <a:rPr lang="en-US" dirty="0" smtClean="0"/>
              <a:t>ncertainty of </a:t>
            </a:r>
            <a:r>
              <a:rPr lang="en-US" dirty="0"/>
              <a:t>about 30%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16200000">
            <a:off x="4004873" y="3274559"/>
            <a:ext cx="273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0-jet </a:t>
            </a:r>
            <a:r>
              <a:rPr lang="en-US" b="1" dirty="0" err="1" smtClean="0"/>
              <a:t>preselection</a:t>
            </a:r>
            <a:r>
              <a:rPr lang="en-US" b="1" dirty="0" smtClean="0"/>
              <a:t> </a:t>
            </a:r>
            <a:br>
              <a:rPr lang="en-US" b="1" dirty="0" smtClean="0"/>
            </a:br>
            <a:r>
              <a:rPr lang="en-US" b="1" dirty="0" smtClean="0"/>
              <a:t>anti-isolated region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14853" y="5319017"/>
            <a:ext cx="6338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Better Data/MC agreement is currently </a:t>
            </a:r>
            <a:r>
              <a:rPr lang="en-US" smtClean="0"/>
              <a:t>observed with this method over the </a:t>
            </a:r>
            <a:r>
              <a:rPr lang="en-US" dirty="0" smtClean="0"/>
              <a:t>fake </a:t>
            </a:r>
            <a:r>
              <a:rPr lang="en-US" smtClean="0"/>
              <a:t>rate method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09139" y="1005546"/>
            <a:ext cx="493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OS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315019" y="3892326"/>
            <a:ext cx="493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</a:t>
            </a:r>
            <a:r>
              <a:rPr lang="en-US" b="1" dirty="0" smtClean="0"/>
              <a:t>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33753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2974078" y="3924504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2</a:t>
            </a:r>
            <a:r>
              <a:rPr lang="en-US" sz="1050" b="1" dirty="0" smtClean="0"/>
              <a:t>-jet </a:t>
            </a:r>
            <a:r>
              <a:rPr lang="en-US" sz="1050" b="1" dirty="0" err="1" smtClean="0"/>
              <a:t>vbf</a:t>
            </a:r>
            <a:endParaRPr lang="en-US" sz="105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356264" y="89916"/>
            <a:ext cx="7479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</a:t>
            </a:r>
            <a:r>
              <a:rPr lang="en-US" sz="2800" b="1" dirty="0" smtClean="0"/>
              <a:t>re-selection results: semi data-</a:t>
            </a:r>
            <a:r>
              <a:rPr lang="en-US" sz="2800" b="1" smtClean="0"/>
              <a:t>driven method</a:t>
            </a:r>
            <a:endParaRPr lang="en-US" sz="28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597764" y="1163898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0-jet</a:t>
            </a:r>
            <a:endParaRPr lang="en-US" sz="105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953920" y="1123586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1</a:t>
            </a:r>
            <a:r>
              <a:rPr lang="en-US" sz="1050" b="1" dirty="0" smtClean="0"/>
              <a:t>-jet</a:t>
            </a:r>
            <a:endParaRPr lang="en-US" sz="105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37290" y="3924504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2</a:t>
            </a:r>
            <a:r>
              <a:rPr lang="en-US" sz="1050" b="1" dirty="0" smtClean="0"/>
              <a:t>-jet </a:t>
            </a:r>
            <a:r>
              <a:rPr lang="en-US" sz="1050" b="1" dirty="0" err="1" smtClean="0"/>
              <a:t>gg</a:t>
            </a:r>
            <a:endParaRPr lang="en-US" sz="105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367026" y="981772"/>
            <a:ext cx="3319774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Reducible background </a:t>
            </a:r>
            <a:br>
              <a:rPr lang="en-US" dirty="0" smtClean="0"/>
            </a:br>
            <a:r>
              <a:rPr lang="en-US" dirty="0" smtClean="0"/>
              <a:t>estimated using:</a:t>
            </a:r>
          </a:p>
          <a:p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W+jets</a:t>
            </a:r>
            <a:r>
              <a:rPr lang="en-US" dirty="0" smtClean="0"/>
              <a:t> </a:t>
            </a:r>
            <a:r>
              <a:rPr lang="en-US" dirty="0"/>
              <a:t>from MC</a:t>
            </a:r>
            <a:r>
              <a:rPr lang="en-US" dirty="0" smtClean="0"/>
              <a:t>,</a:t>
            </a:r>
          </a:p>
          <a:p>
            <a:r>
              <a:rPr lang="en-US" dirty="0"/>
              <a:t> </a:t>
            </a:r>
            <a:r>
              <a:rPr lang="en-US" dirty="0" smtClean="0"/>
              <a:t>     QCD </a:t>
            </a:r>
            <a:r>
              <a:rPr lang="en-US" dirty="0"/>
              <a:t>from </a:t>
            </a:r>
            <a:r>
              <a:rPr lang="en-US" dirty="0" smtClean="0"/>
              <a:t>LS </a:t>
            </a:r>
            <a:r>
              <a:rPr lang="en-US" dirty="0"/>
              <a:t>isolated </a:t>
            </a:r>
            <a:r>
              <a:rPr lang="en-US" dirty="0" smtClean="0"/>
              <a:t>Control       </a:t>
            </a:r>
          </a:p>
          <a:p>
            <a:r>
              <a:rPr lang="en-US" dirty="0"/>
              <a:t> </a:t>
            </a:r>
            <a:r>
              <a:rPr lang="en-US" dirty="0" smtClean="0"/>
              <a:t>     Region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LFV Branching ratio set to 50% for visibility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Gray band : statistical uncertainties and systematic uncertainties added in </a:t>
            </a:r>
            <a:r>
              <a:rPr lang="en-US" dirty="0" smtClean="0"/>
              <a:t>quadrature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/>
              <a:t>Good Data/MC agreement in all categories 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4" name="Picture 3" descr="h_collmass_pfme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2226" y="899121"/>
            <a:ext cx="2120698" cy="2286000"/>
          </a:xfrm>
          <a:prstGeom prst="rect">
            <a:avLst/>
          </a:prstGeom>
        </p:spPr>
      </p:pic>
      <p:pic>
        <p:nvPicPr>
          <p:cNvPr id="5" name="Picture 4" descr="h_collmass_pfme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78226" y="899120"/>
            <a:ext cx="2120698" cy="2286000"/>
          </a:xfrm>
          <a:prstGeom prst="rect">
            <a:avLst/>
          </a:prstGeom>
        </p:spPr>
      </p:pic>
      <p:pic>
        <p:nvPicPr>
          <p:cNvPr id="6" name="Picture 5" descr="h_collmass_pfme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2226" y="3646747"/>
            <a:ext cx="2120698" cy="2286000"/>
          </a:xfrm>
          <a:prstGeom prst="rect">
            <a:avLst/>
          </a:prstGeom>
        </p:spPr>
      </p:pic>
      <p:pic>
        <p:nvPicPr>
          <p:cNvPr id="11" name="Picture 10" descr="h_collmass_pfme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25851" y="3606738"/>
            <a:ext cx="2120698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030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3762567"/>
              </p:ext>
            </p:extLst>
          </p:nvPr>
        </p:nvGraphicFramePr>
        <p:xfrm>
          <a:off x="5397500" y="3162300"/>
          <a:ext cx="127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75" name="Equation" r:id="rId3" imgW="127000" imgH="203200" progId="Equation.DSMT4">
                  <p:embed/>
                </p:oleObj>
              </mc:Choice>
              <mc:Fallback>
                <p:oleObj name="Equation" r:id="rId3" imgW="1270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7500" y="3162300"/>
                        <a:ext cx="127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1452999"/>
              </p:ext>
            </p:extLst>
          </p:nvPr>
        </p:nvGraphicFramePr>
        <p:xfrm>
          <a:off x="5397500" y="3162300"/>
          <a:ext cx="127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76" name="Equation" r:id="rId5" imgW="127000" imgH="203200" progId="Equation.DSMT4">
                  <p:embed/>
                </p:oleObj>
              </mc:Choice>
              <mc:Fallback>
                <p:oleObj name="Equation" r:id="rId5" imgW="1270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7500" y="3162300"/>
                        <a:ext cx="127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8213772"/>
              </p:ext>
            </p:extLst>
          </p:nvPr>
        </p:nvGraphicFramePr>
        <p:xfrm>
          <a:off x="990600" y="1974850"/>
          <a:ext cx="3843338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77" name="Equation" r:id="rId6" imgW="2120900" imgH="546100" progId="Equation.DSMT4">
                  <p:embed/>
                </p:oleObj>
              </mc:Choice>
              <mc:Fallback>
                <p:oleObj name="Equation" r:id="rId6" imgW="2120900" imgH="546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90600" y="1974850"/>
                        <a:ext cx="3843338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86008" y="866854"/>
            <a:ext cx="49114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200" dirty="0" smtClean="0"/>
              <a:t>Using </a:t>
            </a:r>
            <a:r>
              <a:rPr lang="en-US" sz="2200" b="1" dirty="0" smtClean="0"/>
              <a:t>Z </a:t>
            </a:r>
            <a:r>
              <a:rPr lang="en-US" sz="2200" b="1" dirty="0" smtClean="0">
                <a:sym typeface="Wingdings"/>
              </a:rPr>
              <a:t></a:t>
            </a:r>
            <a:r>
              <a:rPr lang="en-US" sz="2200" b="1" dirty="0" err="1">
                <a:sym typeface="Wingdings"/>
              </a:rPr>
              <a:t>μμ</a:t>
            </a:r>
            <a:r>
              <a:rPr lang="en-US" sz="2200" b="1" dirty="0">
                <a:sym typeface="Wingdings"/>
              </a:rPr>
              <a:t> </a:t>
            </a:r>
            <a:r>
              <a:rPr lang="en-US" sz="2200" b="1" dirty="0" smtClean="0">
                <a:sym typeface="Wingdings"/>
              </a:rPr>
              <a:t>+ X </a:t>
            </a:r>
            <a:r>
              <a:rPr lang="en-US" sz="2200" dirty="0" smtClean="0">
                <a:sym typeface="Wingdings"/>
              </a:rPr>
              <a:t>sample, where </a:t>
            </a:r>
            <a:r>
              <a:rPr lang="en-US" sz="2200" b="1" dirty="0" smtClean="0">
                <a:sym typeface="Wingdings"/>
              </a:rPr>
              <a:t>X</a:t>
            </a:r>
            <a:r>
              <a:rPr lang="en-US" sz="2200" dirty="0" smtClean="0">
                <a:sym typeface="Wingdings"/>
              </a:rPr>
              <a:t> is identified as a </a:t>
            </a:r>
            <a:r>
              <a:rPr lang="en-US" sz="2200" b="1" dirty="0" smtClean="0">
                <a:sym typeface="Wingdings"/>
              </a:rPr>
              <a:t>e,</a:t>
            </a:r>
            <a:r>
              <a:rPr lang="en-US" sz="2200" dirty="0" smtClean="0">
                <a:sym typeface="Wingdings"/>
              </a:rPr>
              <a:t> fake-rate factor </a:t>
            </a:r>
            <a:r>
              <a:rPr lang="en-US" sz="2200" b="1" dirty="0" err="1" smtClean="0">
                <a:sym typeface="Wingdings"/>
              </a:rPr>
              <a:t>f</a:t>
            </a:r>
            <a:r>
              <a:rPr lang="en-US" sz="2200" b="1" baseline="-25000" dirty="0" err="1" smtClean="0">
                <a:sym typeface="Wingdings"/>
              </a:rPr>
              <a:t>e</a:t>
            </a:r>
            <a:r>
              <a:rPr lang="en-US" sz="2200" dirty="0" smtClean="0">
                <a:sym typeface="Wingdings"/>
              </a:rPr>
              <a:t> is estimated as  :</a:t>
            </a:r>
            <a:endParaRPr lang="en-US" sz="2200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430244" y="133804"/>
            <a:ext cx="7256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Reducible background : fake-</a:t>
            </a:r>
            <a:r>
              <a:rPr lang="en-US" sz="2800" b="1" smtClean="0"/>
              <a:t>rate method </a:t>
            </a:r>
            <a:r>
              <a:rPr lang="en-US" sz="2800" b="1" dirty="0" smtClean="0"/>
              <a:t>I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86008" y="3667133"/>
            <a:ext cx="450114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200" dirty="0" smtClean="0"/>
              <a:t>Simulated </a:t>
            </a:r>
            <a:r>
              <a:rPr lang="en-US" sz="2200" dirty="0" err="1" smtClean="0"/>
              <a:t>Diboson</a:t>
            </a:r>
            <a:r>
              <a:rPr lang="en-US" sz="2200" dirty="0" smtClean="0"/>
              <a:t> background subtracted</a:t>
            </a:r>
          </a:p>
          <a:p>
            <a:pPr marL="342900" indent="-342900">
              <a:buFont typeface="Wingdings" charset="2"/>
              <a:buChar char="Ø"/>
            </a:pPr>
            <a:endParaRPr lang="en-US" sz="2200" dirty="0"/>
          </a:p>
          <a:p>
            <a:pPr marL="342900" indent="-342900">
              <a:buFont typeface="Wingdings" charset="2"/>
              <a:buChar char="Ø"/>
            </a:pPr>
            <a:r>
              <a:rPr lang="en-US" sz="2200" dirty="0" smtClean="0"/>
              <a:t>Electron </a:t>
            </a:r>
            <a:r>
              <a:rPr lang="en-US" sz="2200" dirty="0" err="1" smtClean="0"/>
              <a:t>fakerate</a:t>
            </a:r>
            <a:r>
              <a:rPr lang="en-US" sz="2200" dirty="0" smtClean="0"/>
              <a:t> applied as a function </a:t>
            </a:r>
            <a:r>
              <a:rPr lang="en-US" sz="2200" b="1" i="1" dirty="0" err="1" smtClean="0"/>
              <a:t>p</a:t>
            </a:r>
            <a:r>
              <a:rPr lang="en-US" sz="2200" b="1" i="1" baseline="-25000" dirty="0" err="1" smtClean="0"/>
              <a:t>T</a:t>
            </a:r>
            <a:r>
              <a:rPr lang="en-US" sz="2200" b="1" i="1" baseline="-25000" dirty="0"/>
              <a:t> </a:t>
            </a:r>
            <a:r>
              <a:rPr lang="en-US" sz="2200" dirty="0" smtClean="0"/>
              <a:t>and absolute </a:t>
            </a:r>
            <a:r>
              <a:rPr lang="en-US" sz="2200" b="1" i="1" dirty="0" smtClean="0"/>
              <a:t>η</a:t>
            </a:r>
            <a:r>
              <a:rPr lang="en-US" sz="2200" dirty="0" smtClean="0"/>
              <a:t> </a:t>
            </a:r>
            <a:endParaRPr lang="en-US" sz="22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7150" y="1865324"/>
            <a:ext cx="3819786" cy="259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80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09142" y="174299"/>
            <a:ext cx="4400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Outline of the Presentation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697519"/>
            <a:ext cx="763197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2000" b="1" i="1" dirty="0" smtClean="0"/>
              <a:t>Introduction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2000" b="1" i="1" dirty="0" smtClean="0"/>
              <a:t>Standard Model Higgs and Lepton Flavor Violation (LFV)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2000" b="1" i="1" dirty="0" smtClean="0"/>
              <a:t>LHC and the CMS </a:t>
            </a:r>
          </a:p>
          <a:p>
            <a:pPr marL="742950" lvl="1" indent="-285750">
              <a:buFont typeface="Wingdings" charset="2"/>
              <a:buChar char="Ø"/>
            </a:pPr>
            <a:endParaRPr lang="en-US" sz="2000" b="1" i="1" dirty="0" smtClean="0"/>
          </a:p>
          <a:p>
            <a:pPr marL="285750" indent="-285750">
              <a:buFont typeface="Wingdings" charset="2"/>
              <a:buChar char="Ø"/>
            </a:pPr>
            <a:r>
              <a:rPr lang="en-US" sz="2000" b="1" i="1" dirty="0" smtClean="0"/>
              <a:t>CMS ECAL and Trigger system</a:t>
            </a:r>
          </a:p>
          <a:p>
            <a:pPr marL="285750" indent="-285750">
              <a:buFont typeface="Wingdings" charset="2"/>
              <a:buChar char="Ø"/>
            </a:pPr>
            <a:endParaRPr lang="en-US" sz="2000" b="1" i="1" dirty="0" smtClean="0"/>
          </a:p>
          <a:p>
            <a:pPr marL="285750" indent="-285750">
              <a:buFont typeface="Wingdings" charset="2"/>
              <a:buChar char="Ø"/>
            </a:pPr>
            <a:r>
              <a:rPr lang="en-US" sz="2000" b="1" i="1" dirty="0" smtClean="0"/>
              <a:t>Brief review of technical Work </a:t>
            </a:r>
          </a:p>
          <a:p>
            <a:pPr marL="285750" indent="-285750">
              <a:buFont typeface="Wingdings" charset="2"/>
              <a:buChar char="Ø"/>
            </a:pPr>
            <a:endParaRPr lang="en-US" sz="2000" b="1" i="1" dirty="0" smtClean="0"/>
          </a:p>
          <a:p>
            <a:pPr marL="285750" indent="-285750">
              <a:buFont typeface="Wingdings" charset="2"/>
              <a:buChar char="Ø"/>
            </a:pPr>
            <a:r>
              <a:rPr lang="en-US" sz="2000" b="1" i="1" dirty="0" smtClean="0"/>
              <a:t>Analysis overview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2000" b="1" i="1" dirty="0" smtClean="0"/>
              <a:t>Signal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2000" b="1" i="1" dirty="0" smtClean="0"/>
              <a:t>Backgrounds</a:t>
            </a:r>
          </a:p>
          <a:p>
            <a:pPr marL="742950" lvl="1" indent="-285750">
              <a:buFont typeface="Wingdings" charset="2"/>
              <a:buChar char="Ø"/>
            </a:pPr>
            <a:endParaRPr lang="en-US" sz="2000" b="1" i="1" dirty="0" smtClean="0"/>
          </a:p>
          <a:p>
            <a:pPr marL="285750" indent="-285750">
              <a:buFont typeface="Wingdings" charset="2"/>
              <a:buChar char="Ø"/>
            </a:pPr>
            <a:endParaRPr lang="en-US" sz="2000" b="1" dirty="0" smtClean="0"/>
          </a:p>
          <a:p>
            <a:pPr marL="285750" indent="-285750">
              <a:buFont typeface="Wingdings" charset="2"/>
              <a:buChar char="Ø"/>
            </a:pPr>
            <a:endParaRPr lang="en-US" sz="2000" b="1" dirty="0"/>
          </a:p>
          <a:p>
            <a:pPr marL="285750" indent="-285750">
              <a:buFont typeface="Wingdings" charset="2"/>
              <a:buChar char="Ø"/>
            </a:pPr>
            <a:r>
              <a:rPr lang="en-US" sz="2000" b="1" i="1" dirty="0" smtClean="0">
                <a:sym typeface="Wingdings"/>
              </a:rPr>
              <a:t>H</a:t>
            </a:r>
            <a:r>
              <a:rPr lang="en-US" sz="2000" b="1" i="1" dirty="0">
                <a:sym typeface="Wingdings"/>
              </a:rPr>
              <a:t>-&gt;</a:t>
            </a:r>
            <a:r>
              <a:rPr lang="en-US" sz="2000" b="1" i="1" dirty="0"/>
              <a:t>μτ </a:t>
            </a:r>
            <a:endParaRPr lang="en-US" sz="2000" b="1" i="1" dirty="0" smtClean="0"/>
          </a:p>
          <a:p>
            <a:pPr marL="742950" lvl="1" indent="-285750">
              <a:buFont typeface="Wingdings" charset="2"/>
              <a:buChar char="Ø"/>
            </a:pPr>
            <a:r>
              <a:rPr lang="en-US" sz="2000" b="1" dirty="0" smtClean="0"/>
              <a:t>Analysis overview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2000" b="1" i="1" dirty="0">
                <a:sym typeface="Wingdings"/>
              </a:rPr>
              <a:t>H-&gt;</a:t>
            </a:r>
            <a:r>
              <a:rPr lang="en-US" sz="2000" b="1" i="1" dirty="0" smtClean="0"/>
              <a:t>μτ</a:t>
            </a:r>
            <a:r>
              <a:rPr lang="en-US" sz="2000" b="1" i="1" baseline="-25000" dirty="0" smtClean="0"/>
              <a:t>e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2000" b="1" i="1" dirty="0">
                <a:sym typeface="Wingdings"/>
              </a:rPr>
              <a:t>H-&gt;</a:t>
            </a:r>
            <a:r>
              <a:rPr lang="en-US" sz="2000" b="1" i="1" dirty="0"/>
              <a:t>μτ </a:t>
            </a:r>
            <a:r>
              <a:rPr lang="en-US" sz="2000" b="1" i="1" baseline="-25000" dirty="0" smtClean="0"/>
              <a:t>h</a:t>
            </a:r>
            <a:r>
              <a:rPr lang="en-US" sz="2000" b="1" i="1" dirty="0" smtClean="0"/>
              <a:t/>
            </a:r>
            <a:br>
              <a:rPr lang="en-US" sz="2000" b="1" i="1" dirty="0" smtClean="0"/>
            </a:br>
            <a:r>
              <a:rPr lang="en-US" sz="2000" b="1" i="1" dirty="0" smtClean="0"/>
              <a:t/>
            </a:r>
            <a:br>
              <a:rPr lang="en-US" sz="2000" b="1" i="1" dirty="0" smtClean="0"/>
            </a:br>
            <a:endParaRPr lang="en-US" sz="2000" b="1" i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19606" y="5955268"/>
            <a:ext cx="5046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*Details in in talk  </a:t>
            </a:r>
            <a:r>
              <a:rPr lang="en-US" dirty="0" smtClean="0">
                <a:hlinkClick r:id="rId2"/>
              </a:rPr>
              <a:t>here</a:t>
            </a:r>
            <a:r>
              <a:rPr lang="en-US" dirty="0"/>
              <a:t> </a:t>
            </a:r>
            <a:r>
              <a:rPr lang="en-US" dirty="0" smtClean="0"/>
              <a:t>and backup.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321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5426812"/>
              </p:ext>
            </p:extLst>
          </p:nvPr>
        </p:nvGraphicFramePr>
        <p:xfrm>
          <a:off x="5397500" y="3162300"/>
          <a:ext cx="127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39" name="Equation" r:id="rId3" imgW="127000" imgH="203200" progId="Equation.DSMT4">
                  <p:embed/>
                </p:oleObj>
              </mc:Choice>
              <mc:Fallback>
                <p:oleObj name="Equation" r:id="rId3" imgW="1270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7500" y="3162300"/>
                        <a:ext cx="127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3840003"/>
              </p:ext>
            </p:extLst>
          </p:nvPr>
        </p:nvGraphicFramePr>
        <p:xfrm>
          <a:off x="5397500" y="3162300"/>
          <a:ext cx="127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0" name="Equation" r:id="rId5" imgW="127000" imgH="203200" progId="Equation.DSMT4">
                  <p:embed/>
                </p:oleObj>
              </mc:Choice>
              <mc:Fallback>
                <p:oleObj name="Equation" r:id="rId5" imgW="1270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7500" y="3162300"/>
                        <a:ext cx="127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999" y="3550166"/>
            <a:ext cx="3693969" cy="214785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5191" y="947625"/>
            <a:ext cx="50623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000" dirty="0" smtClean="0"/>
              <a:t>Fakes estimated by multiplying a scale factor               to region III to obtain fake e</a:t>
            </a:r>
            <a:r>
              <a:rPr lang="en-US" sz="2000" dirty="0" smtClean="0">
                <a:sym typeface="Wingdings"/>
              </a:rPr>
              <a:t> in region I</a:t>
            </a:r>
          </a:p>
          <a:p>
            <a:pPr marL="342900" indent="-342900">
              <a:buFont typeface="Wingdings" charset="2"/>
              <a:buChar char="Ø"/>
            </a:pPr>
            <a:endParaRPr lang="en-US" sz="2000" dirty="0" smtClean="0">
              <a:sym typeface="Wingdings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sz="2000" dirty="0" smtClean="0">
                <a:sym typeface="Wingdings"/>
              </a:rPr>
              <a:t>Validated using same procedure in Like Sign regions III and IV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5847770" y="5043431"/>
            <a:ext cx="3050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Data/MC  </a:t>
            </a:r>
            <a:r>
              <a:rPr lang="en-US" smtClean="0"/>
              <a:t>agreement with </a:t>
            </a:r>
            <a:r>
              <a:rPr lang="en-US" dirty="0" smtClean="0"/>
              <a:t>40 % norm uncertainty on fakes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239710" y="947625"/>
            <a:ext cx="22262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1600" b="1" dirty="0" smtClean="0"/>
              <a:t>Preselection 0-jet Region II</a:t>
            </a:r>
            <a:endParaRPr lang="en-US" b="1" baseline="-25000" dirty="0">
              <a:sym typeface="Wingdings"/>
            </a:endParaRPr>
          </a:p>
          <a:p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430244" y="133804"/>
            <a:ext cx="7256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Reducible background : fake-</a:t>
            </a:r>
            <a:r>
              <a:rPr lang="en-US" sz="2800" b="1" smtClean="0"/>
              <a:t>rate method </a:t>
            </a:r>
            <a:r>
              <a:rPr lang="en-US" sz="2800" b="1" dirty="0" smtClean="0"/>
              <a:t>II</a:t>
            </a:r>
            <a:endParaRPr lang="en-US" sz="2800" b="1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0397790"/>
              </p:ext>
            </p:extLst>
          </p:nvPr>
        </p:nvGraphicFramePr>
        <p:xfrm>
          <a:off x="1500188" y="1236663"/>
          <a:ext cx="3937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1" name="Equation" r:id="rId7" imgW="393700" imgH="495300" progId="Equation.DSMT4">
                  <p:embed/>
                </p:oleObj>
              </mc:Choice>
              <mc:Fallback>
                <p:oleObj name="Equation" r:id="rId7" imgW="393700" imgH="495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00188" y="1236663"/>
                        <a:ext cx="3937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 descr="h_collmass_pfmet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99116" y="1615702"/>
            <a:ext cx="2983096" cy="321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15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2874070" y="3617486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2</a:t>
            </a:r>
            <a:r>
              <a:rPr lang="en-US" sz="1050" b="1" dirty="0" smtClean="0"/>
              <a:t>-jet </a:t>
            </a:r>
            <a:r>
              <a:rPr lang="en-US" sz="1050" b="1" dirty="0" err="1" smtClean="0"/>
              <a:t>vbf</a:t>
            </a:r>
            <a:endParaRPr lang="en-US" sz="105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356265" y="89916"/>
            <a:ext cx="6719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</a:t>
            </a:r>
            <a:r>
              <a:rPr lang="en-US" sz="2800" b="1" dirty="0" smtClean="0"/>
              <a:t>re-selection results: fake </a:t>
            </a:r>
            <a:r>
              <a:rPr lang="en-US" sz="2800" b="1" smtClean="0"/>
              <a:t>rate method</a:t>
            </a:r>
            <a:endParaRPr lang="en-US" sz="28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513064" y="1294813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0-jet</a:t>
            </a:r>
            <a:endParaRPr lang="en-US" sz="105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874070" y="1294813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1</a:t>
            </a:r>
            <a:r>
              <a:rPr lang="en-US" sz="1050" b="1" dirty="0" smtClean="0"/>
              <a:t>-jet</a:t>
            </a:r>
            <a:endParaRPr lang="en-US" sz="105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367026" y="1076741"/>
            <a:ext cx="3319774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Reducible background </a:t>
            </a:r>
            <a:br>
              <a:rPr lang="en-US" dirty="0" smtClean="0"/>
            </a:br>
            <a:r>
              <a:rPr lang="en-US" dirty="0" smtClean="0"/>
              <a:t>estimated using</a:t>
            </a:r>
            <a:r>
              <a:rPr lang="en-US" dirty="0"/>
              <a:t> </a:t>
            </a:r>
            <a:r>
              <a:rPr lang="en-US" dirty="0" smtClean="0"/>
              <a:t>fake rate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LFV Branching ratio set to 50% for visibility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Gray band : statistical uncertainties and systematic uncertainties added in </a:t>
            </a:r>
            <a:r>
              <a:rPr lang="en-US" dirty="0" smtClean="0"/>
              <a:t>quadrature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Reasonable  Data/MC agreement in all categories 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13064" y="3639081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2</a:t>
            </a:r>
            <a:r>
              <a:rPr lang="en-US" sz="1050" b="1" dirty="0" smtClean="0"/>
              <a:t>-jet </a:t>
            </a:r>
            <a:r>
              <a:rPr lang="en-US" sz="1050" b="1" dirty="0" err="1" smtClean="0"/>
              <a:t>gg</a:t>
            </a:r>
            <a:endParaRPr lang="en-US" sz="1050" b="1" dirty="0"/>
          </a:p>
        </p:txBody>
      </p:sp>
      <p:pic>
        <p:nvPicPr>
          <p:cNvPr id="3" name="Picture 2" descr="h_collmass_pfme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7451" y="653310"/>
            <a:ext cx="2120698" cy="2286000"/>
          </a:xfrm>
          <a:prstGeom prst="rect">
            <a:avLst/>
          </a:prstGeom>
        </p:spPr>
      </p:pic>
      <p:pic>
        <p:nvPicPr>
          <p:cNvPr id="4" name="Picture 3" descr="h_collmass_pfme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73451" y="653310"/>
            <a:ext cx="2120698" cy="2286000"/>
          </a:xfrm>
          <a:prstGeom prst="rect">
            <a:avLst/>
          </a:prstGeom>
        </p:spPr>
      </p:pic>
      <p:pic>
        <p:nvPicPr>
          <p:cNvPr id="5" name="Picture 4" descr="h_collmass_pfme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7075" y="3324121"/>
            <a:ext cx="2120698" cy="2286000"/>
          </a:xfrm>
          <a:prstGeom prst="rect">
            <a:avLst/>
          </a:prstGeom>
        </p:spPr>
      </p:pic>
      <p:pic>
        <p:nvPicPr>
          <p:cNvPr id="6" name="Picture 5" descr="h_collmass_pfme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73451" y="3324121"/>
            <a:ext cx="2120698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37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860783"/>
              </p:ext>
            </p:extLst>
          </p:nvPr>
        </p:nvGraphicFramePr>
        <p:xfrm>
          <a:off x="523718" y="949678"/>
          <a:ext cx="8307040" cy="3063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6100"/>
                <a:gridCol w="1670357"/>
                <a:gridCol w="1003320"/>
                <a:gridCol w="1835018"/>
                <a:gridCol w="972245"/>
              </a:tblGrid>
              <a:tr h="403857">
                <a:tc rowSpan="2"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Variable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FINAL SELECTION CUTS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7861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2-jets GG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2-Jets</a:t>
                      </a:r>
                      <a:r>
                        <a:rPr lang="en-US" b="1" baseline="0" dirty="0" smtClean="0"/>
                        <a:t> VBF</a:t>
                      </a:r>
                      <a:endParaRPr lang="en-US" b="1" dirty="0"/>
                    </a:p>
                  </a:txBody>
                  <a:tcPr/>
                </a:tc>
              </a:tr>
              <a:tr h="403857">
                <a:tc>
                  <a:txBody>
                    <a:bodyPr/>
                    <a:lstStyle/>
                    <a:p>
                      <a:r>
                        <a:rPr lang="en-US" dirty="0" smtClean="0"/>
                        <a:t>      (GeV) &gt;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40385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    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(GeV) &gt;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40385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     (GeV) &gt;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403857"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    &lt;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03857"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  &gt;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2.5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---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---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7923272"/>
              </p:ext>
            </p:extLst>
          </p:nvPr>
        </p:nvGraphicFramePr>
        <p:xfrm>
          <a:off x="562085" y="1919032"/>
          <a:ext cx="2857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47" name="Equation" r:id="rId3" imgW="190500" imgH="266700" progId="Equation.DSMT4">
                  <p:embed/>
                </p:oleObj>
              </mc:Choice>
              <mc:Fallback>
                <p:oleObj name="Equation" r:id="rId3" imgW="1905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2085" y="1919032"/>
                        <a:ext cx="28575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163185"/>
              </p:ext>
            </p:extLst>
          </p:nvPr>
        </p:nvGraphicFramePr>
        <p:xfrm>
          <a:off x="562085" y="2386394"/>
          <a:ext cx="268287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48" name="Equation" r:id="rId5" imgW="177800" imgH="266700" progId="Equation.DSMT4">
                  <p:embed/>
                </p:oleObj>
              </mc:Choice>
              <mc:Fallback>
                <p:oleObj name="Equation" r:id="rId5" imgW="1778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2085" y="2386394"/>
                        <a:ext cx="268287" cy="401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3430992"/>
              </p:ext>
            </p:extLst>
          </p:nvPr>
        </p:nvGraphicFramePr>
        <p:xfrm>
          <a:off x="536479" y="3569164"/>
          <a:ext cx="720440" cy="4867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49" name="Equation" r:id="rId7" imgW="469900" imgH="317500" progId="Equation.DSMT4">
                  <p:embed/>
                </p:oleObj>
              </mc:Choice>
              <mc:Fallback>
                <p:oleObj name="Equation" r:id="rId7" imgW="469900" imgH="317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6479" y="3569164"/>
                        <a:ext cx="720440" cy="4867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6199262"/>
              </p:ext>
            </p:extLst>
          </p:nvPr>
        </p:nvGraphicFramePr>
        <p:xfrm>
          <a:off x="518328" y="3172206"/>
          <a:ext cx="836613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50" name="Equation" r:id="rId9" imgW="558800" imgH="317500" progId="Equation.DSMT4">
                  <p:embed/>
                </p:oleObj>
              </mc:Choice>
              <mc:Fallback>
                <p:oleObj name="Equation" r:id="rId9" imgW="558800" imgH="317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18328" y="3172206"/>
                        <a:ext cx="836613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5774449"/>
              </p:ext>
            </p:extLst>
          </p:nvPr>
        </p:nvGraphicFramePr>
        <p:xfrm>
          <a:off x="562085" y="2788031"/>
          <a:ext cx="347662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51" name="Equation" r:id="rId11" imgW="241300" imgH="266700" progId="Equation.DSMT4">
                  <p:embed/>
                </p:oleObj>
              </mc:Choice>
              <mc:Fallback>
                <p:oleObj name="Equation" r:id="rId11" imgW="2413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2085" y="2788031"/>
                        <a:ext cx="347662" cy="38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124200" y="116629"/>
            <a:ext cx="3794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400" b="1" dirty="0" smtClean="0"/>
              <a:t>Signal Selection   (</a:t>
            </a:r>
            <a:r>
              <a:rPr lang="en-US" sz="2000" b="1" dirty="0" smtClean="0"/>
              <a:t>H </a:t>
            </a:r>
            <a:r>
              <a:rPr lang="en-US" sz="2000" b="1" dirty="0"/>
              <a:t>----&gt;</a:t>
            </a:r>
            <a:r>
              <a:rPr lang="en-US" sz="2000" b="1" dirty="0">
                <a:sym typeface="Wingdings"/>
              </a:rPr>
              <a:t> </a:t>
            </a:r>
            <a:r>
              <a:rPr lang="en-US" sz="2400" b="1" dirty="0" smtClean="0">
                <a:sym typeface="Wingdings"/>
              </a:rPr>
              <a:t>μτ</a:t>
            </a:r>
            <a:r>
              <a:rPr lang="en-US" sz="2400" b="1" baseline="-25000" dirty="0" smtClean="0">
                <a:sym typeface="Wingdings"/>
              </a:rPr>
              <a:t>e</a:t>
            </a:r>
            <a:r>
              <a:rPr lang="en-US" sz="2400" b="1" dirty="0" smtClean="0">
                <a:sym typeface="Wingdings"/>
              </a:rPr>
              <a:t>)</a:t>
            </a:r>
            <a:endParaRPr lang="en-US" sz="2400" b="1" baseline="-25000" dirty="0">
              <a:sym typeface="Wingdings"/>
            </a:endParaRPr>
          </a:p>
          <a:p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76335" y="4764011"/>
            <a:ext cx="8645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Cuts have been optimized by </a:t>
            </a:r>
            <a:r>
              <a:rPr lang="en-US" smtClean="0"/>
              <a:t>checking the </a:t>
            </a:r>
            <a:r>
              <a:rPr lang="en-US" dirty="0" smtClean="0"/>
              <a:t>limits. Procedure explained in previous talk  </a:t>
            </a:r>
            <a:r>
              <a:rPr lang="en-US" dirty="0" smtClean="0">
                <a:hlinkClick r:id="rId13"/>
              </a:rPr>
              <a:t>here</a:t>
            </a:r>
            <a:r>
              <a:rPr lang="en-US" dirty="0" smtClean="0"/>
              <a:t>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3716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932147"/>
              </p:ext>
            </p:extLst>
          </p:nvPr>
        </p:nvGraphicFramePr>
        <p:xfrm>
          <a:off x="4572000" y="659811"/>
          <a:ext cx="4430890" cy="5621959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789060"/>
                <a:gridCol w="1641830"/>
              </a:tblGrid>
              <a:tr h="233816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Systematic Uncertainty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1" dirty="0"/>
                    </a:p>
                  </a:txBody>
                  <a:tcPr/>
                </a:tc>
              </a:tr>
              <a:tr h="31224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Muon Trigger/Id/Isolation</a:t>
                      </a:r>
                      <a:endParaRPr lang="en-US" sz="12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2%</a:t>
                      </a:r>
                      <a:endParaRPr lang="en-US" sz="12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0360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Electron Id/Isolation</a:t>
                      </a:r>
                      <a:endParaRPr lang="en-US" sz="12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2%</a:t>
                      </a:r>
                      <a:endParaRPr lang="en-US" sz="12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606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b-tagging veto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3%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395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Luminosity  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6.2%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42136">
                <a:tc>
                  <a:txBody>
                    <a:bodyPr/>
                    <a:lstStyle/>
                    <a:p>
                      <a:r>
                        <a:rPr lang="en-US" sz="1200" smtClean="0"/>
                        <a:t>Theory</a:t>
                      </a:r>
                      <a:r>
                        <a:rPr lang="en-US" sz="1200" baseline="0" smtClean="0"/>
                        <a:t> </a:t>
                      </a:r>
                      <a:r>
                        <a:rPr lang="en-US" sz="1200" baseline="0" dirty="0" smtClean="0"/>
                        <a:t>Uncertainty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10%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6929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Z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smtClean="0">
                          <a:sym typeface="Wingdings"/>
                        </a:rPr>
                        <a:t></a:t>
                      </a:r>
                      <a:endParaRPr 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10% </a:t>
                      </a:r>
                      <a:endParaRPr 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5726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WW,ZZ ,WZ background</a:t>
                      </a:r>
                      <a:endParaRPr 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5% </a:t>
                      </a:r>
                      <a:endParaRPr 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368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W + Jets   background</a:t>
                      </a:r>
                      <a:endParaRPr lang="en-US" sz="1200" b="1" dirty="0" smtClean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10%</a:t>
                      </a:r>
                      <a:endParaRPr 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57268">
                <a:tc>
                  <a:txBody>
                    <a:bodyPr/>
                    <a:lstStyle/>
                    <a:p>
                      <a:r>
                        <a:rPr lang="en-US" sz="1200" b="0" i="1" dirty="0" smtClean="0"/>
                        <a:t>        </a:t>
                      </a:r>
                      <a:r>
                        <a:rPr lang="en-US" sz="1200" b="0" i="0" dirty="0" smtClean="0"/>
                        <a:t>background</a:t>
                      </a:r>
                      <a:endParaRPr lang="en-US" sz="1200" b="0" i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6%</a:t>
                      </a:r>
                      <a:endParaRPr 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5726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 +</a:t>
                      </a:r>
                      <a:r>
                        <a:rPr lang="en-US" sz="1200" b="1" dirty="0" smtClean="0"/>
                        <a:t> </a:t>
                      </a:r>
                      <a:r>
                        <a:rPr lang="en-US" sz="1200" b="1" dirty="0" err="1" smtClean="0"/>
                        <a:t>γ</a:t>
                      </a:r>
                      <a:endParaRPr 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10% ⊕ 5%</a:t>
                      </a:r>
                      <a:endParaRPr 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283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Single top production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="0" dirty="0" smtClean="0"/>
                        <a:t>background</a:t>
                      </a:r>
                      <a:endParaRPr lang="en-US" sz="1200" b="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5%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85917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QCD</a:t>
                      </a:r>
                      <a:endParaRPr lang="en-US" sz="1200" b="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30%</a:t>
                      </a:r>
                      <a:endParaRPr lang="en-US" sz="1200" b="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85917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Reducible BG (</a:t>
                      </a:r>
                      <a:r>
                        <a:rPr lang="en-US" sz="1200" b="0" err="1" smtClean="0"/>
                        <a:t>fakerate</a:t>
                      </a:r>
                      <a:r>
                        <a:rPr lang="en-US" sz="1200" b="0" baseline="0" smtClean="0"/>
                        <a:t> </a:t>
                      </a:r>
                      <a:r>
                        <a:rPr lang="en-US" sz="1200" b="0" smtClean="0"/>
                        <a:t>method</a:t>
                      </a:r>
                      <a:r>
                        <a:rPr lang="en-US" sz="1200" b="0" dirty="0" smtClean="0"/>
                        <a:t>)</a:t>
                      </a:r>
                      <a:endParaRPr lang="en-US" sz="1200" b="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40%</a:t>
                      </a:r>
                      <a:endParaRPr lang="en-US" sz="1200" b="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5726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Jet</a:t>
                      </a:r>
                      <a:r>
                        <a:rPr lang="en-US" sz="1200" baseline="0" dirty="0" smtClean="0"/>
                        <a:t> Energy Scale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± </a:t>
                      </a:r>
                      <a:r>
                        <a:rPr lang="en-US" sz="1400" b="0" dirty="0" err="1" smtClean="0"/>
                        <a:t>σ</a:t>
                      </a:r>
                      <a:endParaRPr lang="en-US" sz="1400" b="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257268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Unclustered</a:t>
                      </a:r>
                      <a:r>
                        <a:rPr lang="en-US" sz="1200" b="0" baseline="0" dirty="0" smtClean="0"/>
                        <a:t> Energy Scale</a:t>
                      </a:r>
                      <a:endParaRPr lang="en-US" sz="1200" b="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/>
                        <a:t>± </a:t>
                      </a:r>
                      <a:r>
                        <a:rPr lang="en-US" sz="1400" b="0" dirty="0" err="1" smtClean="0"/>
                        <a:t>σ</a:t>
                      </a:r>
                      <a:endParaRPr lang="en-US" sz="1400" b="0" dirty="0" smtClean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257268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Electron Energy</a:t>
                      </a:r>
                      <a:r>
                        <a:rPr lang="en-US" sz="1200" b="0" baseline="0" dirty="0" smtClean="0"/>
                        <a:t> Scale</a:t>
                      </a:r>
                      <a:endParaRPr lang="en-US" sz="1200" b="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/>
                        <a:t>To be added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2572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/>
                        <a:t>Muon Energy</a:t>
                      </a:r>
                      <a:r>
                        <a:rPr lang="en-US" sz="1200" b="0" baseline="0" dirty="0" smtClean="0"/>
                        <a:t> Scale</a:t>
                      </a:r>
                      <a:endParaRPr lang="en-US" sz="1200" b="0" dirty="0" smtClean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/>
                        <a:t>To be added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2572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 smtClean="0"/>
                        <a:t>btag</a:t>
                      </a:r>
                      <a:r>
                        <a:rPr lang="en-US" sz="1200" b="0" dirty="0" smtClean="0"/>
                        <a:t> shape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/>
                        <a:t>To be added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549195" y="104588"/>
            <a:ext cx="5105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800" b="1" dirty="0" smtClean="0"/>
              <a:t>Systematics</a:t>
            </a:r>
            <a:r>
              <a:rPr lang="en-US" sz="2800" dirty="0" smtClean="0"/>
              <a:t>:</a:t>
            </a:r>
            <a:r>
              <a:rPr lang="en-US" sz="2800" b="1" dirty="0"/>
              <a:t>(H ----&gt;</a:t>
            </a:r>
            <a:r>
              <a:rPr lang="en-US" sz="2800" b="1" dirty="0">
                <a:sym typeface="Wingdings"/>
              </a:rPr>
              <a:t> μτ</a:t>
            </a:r>
            <a:r>
              <a:rPr lang="en-US" sz="2800" b="1" baseline="-25000" dirty="0">
                <a:sym typeface="Wingdings"/>
              </a:rPr>
              <a:t>e</a:t>
            </a:r>
            <a:r>
              <a:rPr lang="en-US" sz="2800" b="1" dirty="0" smtClean="0">
                <a:sym typeface="Wingdings"/>
              </a:rPr>
              <a:t>)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695844"/>
              </p:ext>
            </p:extLst>
          </p:nvPr>
        </p:nvGraphicFramePr>
        <p:xfrm>
          <a:off x="4975786" y="2515842"/>
          <a:ext cx="907477" cy="245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78" name="Equation" r:id="rId4" imgW="609600" imgH="165100" progId="Equation.DSMT4">
                  <p:embed/>
                </p:oleObj>
              </mc:Choice>
              <mc:Fallback>
                <p:oleObj name="Equation" r:id="rId4" imgW="6096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75786" y="2515842"/>
                        <a:ext cx="907477" cy="2457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2812525"/>
              </p:ext>
            </p:extLst>
          </p:nvPr>
        </p:nvGraphicFramePr>
        <p:xfrm>
          <a:off x="4637649" y="3322355"/>
          <a:ext cx="338137" cy="26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79" name="Equation" r:id="rId6" imgW="177800" imgH="177800" progId="Equation.DSMT4">
                  <p:embed/>
                </p:oleObj>
              </mc:Choice>
              <mc:Fallback>
                <p:oleObj name="Equation" r:id="rId6" imgW="1778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37649" y="3322355"/>
                        <a:ext cx="338137" cy="261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57200" y="925599"/>
            <a:ext cx="336589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Shape Uncertainties applied for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Jet Energy Scale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Unclustered Energy Scale</a:t>
            </a:r>
          </a:p>
          <a:p>
            <a:pPr marL="1200150" lvl="2" indent="-285750">
              <a:buFont typeface="Wingdings" charset="2"/>
              <a:buChar char="Ø"/>
            </a:pPr>
            <a:r>
              <a:rPr lang="en-US" dirty="0" smtClean="0"/>
              <a:t>Vary by</a:t>
            </a:r>
          </a:p>
          <a:p>
            <a:pPr lvl="2"/>
            <a:endParaRPr lang="en-US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1620193"/>
              </p:ext>
            </p:extLst>
          </p:nvPr>
        </p:nvGraphicFramePr>
        <p:xfrm>
          <a:off x="2549195" y="2111301"/>
          <a:ext cx="366888" cy="2531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80" name="Equation" r:id="rId8" imgW="241300" imgH="165100" progId="Equation.DSMT4">
                  <p:embed/>
                </p:oleObj>
              </mc:Choice>
              <mc:Fallback>
                <p:oleObj name="Equation" r:id="rId8" imgW="241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549195" y="2111301"/>
                        <a:ext cx="366888" cy="2531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57200" y="3232524"/>
            <a:ext cx="3365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Bin-by-Bin Uncertainty applied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Overall uncertainty of 3% applied on b-tagging veto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5229412"/>
            <a:ext cx="336589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Number following  </a:t>
            </a:r>
            <a:r>
              <a:rPr lang="en-US" sz="2000" dirty="0" smtClean="0"/>
              <a:t>⊕</a:t>
            </a:r>
            <a:r>
              <a:rPr lang="en-US" dirty="0" smtClean="0"/>
              <a:t> is uncorrelated between categories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689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7464" y="93237"/>
            <a:ext cx="8547956" cy="1241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800" b="1" dirty="0" smtClean="0"/>
              <a:t>Final Selection Plots: semi data-</a:t>
            </a:r>
            <a:r>
              <a:rPr lang="en-US" sz="2800" b="1" smtClean="0"/>
              <a:t>driven method  </a:t>
            </a:r>
            <a:endParaRPr lang="en-US" sz="2800" b="1" baseline="-25000" dirty="0">
              <a:sym typeface="Wingdings"/>
            </a:endParaRPr>
          </a:p>
          <a:p>
            <a:pPr marL="0" lvl="1" algn="ctr"/>
            <a:endParaRPr lang="en-US" sz="2800" b="1" baseline="-25000" dirty="0">
              <a:sym typeface="Wingdings"/>
            </a:endParaRPr>
          </a:p>
          <a:p>
            <a:endParaRPr lang="en-US" sz="2800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391751"/>
              </p:ext>
            </p:extLst>
          </p:nvPr>
        </p:nvGraphicFramePr>
        <p:xfrm>
          <a:off x="670392" y="4040008"/>
          <a:ext cx="7731480" cy="178375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88580"/>
                <a:gridCol w="1288580"/>
                <a:gridCol w="1288580"/>
                <a:gridCol w="1288580"/>
                <a:gridCol w="1288580"/>
                <a:gridCol w="1288580"/>
              </a:tblGrid>
              <a:tr h="56569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2-gg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2-vbf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Combined</a:t>
                      </a:r>
                      <a:endParaRPr lang="en-US" sz="1400" dirty="0"/>
                    </a:p>
                  </a:txBody>
                  <a:tcPr/>
                </a:tc>
              </a:tr>
              <a:tr h="4790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Limits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/>
                        <a:t>1.410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/>
                        <a:t>1.711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/>
                        <a:t>3.766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1.930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0.887</a:t>
                      </a:r>
                      <a:endParaRPr lang="en-US" sz="1400" dirty="0"/>
                    </a:p>
                  </a:txBody>
                  <a:tcPr/>
                </a:tc>
              </a:tr>
              <a:tr h="7390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Significance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/>
                        <a:t>1.335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/>
                        <a:t>1.054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/>
                        <a:t>0.538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/>
                        <a:t>0.588</a:t>
                      </a:r>
                      <a:endParaRPr lang="en-US" sz="1400" dirty="0" smtClean="0"/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/>
                        <a:t>1.899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849723" y="3409299"/>
            <a:ext cx="4310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Limits and significance at 20.1/fb</a:t>
            </a:r>
            <a:endParaRPr lang="en-US" sz="1600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849723" y="2681854"/>
            <a:ext cx="657536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LFV Branching ratio set to </a:t>
            </a:r>
            <a:r>
              <a:rPr lang="en-US" sz="1600" dirty="0" smtClean="0"/>
              <a:t>10% </a:t>
            </a:r>
            <a:r>
              <a:rPr lang="en-US" sz="1600" dirty="0"/>
              <a:t>for visibility</a:t>
            </a:r>
          </a:p>
          <a:p>
            <a:endParaRPr lang="en-US" sz="1600" dirty="0"/>
          </a:p>
        </p:txBody>
      </p:sp>
      <p:pic>
        <p:nvPicPr>
          <p:cNvPr id="2" name="Picture 1" descr="h_collmass_pfme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5152" y="549612"/>
            <a:ext cx="2035870" cy="2194560"/>
          </a:xfrm>
          <a:prstGeom prst="rect">
            <a:avLst/>
          </a:prstGeom>
        </p:spPr>
      </p:pic>
      <p:pic>
        <p:nvPicPr>
          <p:cNvPr id="4" name="Picture 3" descr="h_collmass_pfme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20917" y="549612"/>
            <a:ext cx="2035870" cy="2194560"/>
          </a:xfrm>
          <a:prstGeom prst="rect">
            <a:avLst/>
          </a:prstGeom>
        </p:spPr>
      </p:pic>
      <p:pic>
        <p:nvPicPr>
          <p:cNvPr id="12" name="Picture 11" descr="h_collmass_pfme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15965" y="549612"/>
            <a:ext cx="2035870" cy="2194560"/>
          </a:xfrm>
          <a:prstGeom prst="rect">
            <a:avLst/>
          </a:prstGeom>
        </p:spPr>
      </p:pic>
      <p:pic>
        <p:nvPicPr>
          <p:cNvPr id="6" name="Picture 5" descr="h_collmass_pfme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21405" y="549612"/>
            <a:ext cx="203587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56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7464" y="110878"/>
            <a:ext cx="8547956" cy="1241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800" b="1" dirty="0" smtClean="0"/>
              <a:t>Final Selection Plots: fake </a:t>
            </a:r>
            <a:r>
              <a:rPr lang="en-US" sz="2800" b="1" smtClean="0"/>
              <a:t>rate method  </a:t>
            </a:r>
            <a:endParaRPr lang="en-US" sz="2800" b="1" baseline="-25000" dirty="0">
              <a:sym typeface="Wingdings"/>
            </a:endParaRPr>
          </a:p>
          <a:p>
            <a:pPr marL="0" lvl="1" algn="ctr"/>
            <a:endParaRPr lang="en-US" sz="2800" b="1" baseline="-25000" dirty="0">
              <a:sym typeface="Wingdings"/>
            </a:endParaRPr>
          </a:p>
          <a:p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370997" y="877155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0-jet</a:t>
            </a:r>
            <a:endParaRPr lang="en-US" sz="1050" dirty="0"/>
          </a:p>
        </p:txBody>
      </p:sp>
      <p:sp>
        <p:nvSpPr>
          <p:cNvPr id="9" name="TextBox 8"/>
          <p:cNvSpPr txBox="1"/>
          <p:nvPr/>
        </p:nvSpPr>
        <p:spPr>
          <a:xfrm>
            <a:off x="2590800" y="877155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</a:t>
            </a:r>
            <a:r>
              <a:rPr lang="en-US" sz="1050" dirty="0" smtClean="0"/>
              <a:t>-jet</a:t>
            </a:r>
            <a:endParaRPr lang="en-US" sz="1050" dirty="0"/>
          </a:p>
        </p:txBody>
      </p:sp>
      <p:sp>
        <p:nvSpPr>
          <p:cNvPr id="10" name="TextBox 9"/>
          <p:cNvSpPr txBox="1"/>
          <p:nvPr/>
        </p:nvSpPr>
        <p:spPr>
          <a:xfrm>
            <a:off x="4639463" y="941415"/>
            <a:ext cx="16864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2</a:t>
            </a:r>
            <a:r>
              <a:rPr lang="en-US" sz="900" dirty="0" smtClean="0"/>
              <a:t>-jet </a:t>
            </a:r>
            <a:r>
              <a:rPr lang="en-US" sz="900" dirty="0" err="1" smtClean="0"/>
              <a:t>gg</a:t>
            </a:r>
            <a:endParaRPr lang="en-US" sz="900" dirty="0"/>
          </a:p>
        </p:txBody>
      </p:sp>
      <p:sp>
        <p:nvSpPr>
          <p:cNvPr id="11" name="TextBox 10"/>
          <p:cNvSpPr txBox="1"/>
          <p:nvPr/>
        </p:nvSpPr>
        <p:spPr>
          <a:xfrm>
            <a:off x="6803561" y="923750"/>
            <a:ext cx="16864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2-jet </a:t>
            </a:r>
            <a:r>
              <a:rPr lang="en-US" sz="900" dirty="0" err="1" smtClean="0"/>
              <a:t>vbf</a:t>
            </a:r>
            <a:endParaRPr lang="en-US" sz="900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Nabarun Dev (University of Notre Dame)</a:t>
            </a:r>
            <a:endParaRPr lang="en-US" b="1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867791" y="2775207"/>
            <a:ext cx="657536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LFV Branching ratio set to </a:t>
            </a:r>
            <a:r>
              <a:rPr lang="en-US" sz="1600" dirty="0" smtClean="0"/>
              <a:t>10% </a:t>
            </a:r>
            <a:r>
              <a:rPr lang="en-US" sz="1600" dirty="0"/>
              <a:t>for visibility</a:t>
            </a:r>
          </a:p>
          <a:p>
            <a:endParaRPr lang="en-US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804653"/>
              </p:ext>
            </p:extLst>
          </p:nvPr>
        </p:nvGraphicFramePr>
        <p:xfrm>
          <a:off x="729956" y="4107554"/>
          <a:ext cx="7471248" cy="151097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45208"/>
                <a:gridCol w="1245208"/>
                <a:gridCol w="1245208"/>
                <a:gridCol w="1245208"/>
                <a:gridCol w="1245208"/>
                <a:gridCol w="1245208"/>
              </a:tblGrid>
              <a:tr h="479187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2-gg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2-vbf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Combined</a:t>
                      </a:r>
                      <a:endParaRPr lang="en-US" sz="1400" dirty="0"/>
                    </a:p>
                  </a:txBody>
                  <a:tcPr/>
                </a:tc>
              </a:tr>
              <a:tr h="40575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Limits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/>
                        <a:t>1.285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/>
                        <a:t>1.961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/>
                        <a:t>4.047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2.117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0.910</a:t>
                      </a:r>
                      <a:endParaRPr lang="en-US" sz="1400" dirty="0"/>
                    </a:p>
                  </a:txBody>
                  <a:tcPr/>
                </a:tc>
              </a:tr>
              <a:tr h="6260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Significance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/>
                        <a:t>1.481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/>
                        <a:t>0.995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/>
                        <a:t>0.482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/>
                        <a:t>1.014</a:t>
                      </a:r>
                      <a:endParaRPr lang="en-US" sz="1400" dirty="0" smtClean="0"/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/>
                        <a:t>2.14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2867791" y="3674351"/>
            <a:ext cx="4310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Limits and significance at 20.1/fb</a:t>
            </a:r>
            <a:endParaRPr lang="en-US" sz="1600" dirty="0"/>
          </a:p>
        </p:txBody>
      </p:sp>
      <p:pic>
        <p:nvPicPr>
          <p:cNvPr id="2" name="Picture 1" descr="h_collmass_pfme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9876" y="462565"/>
            <a:ext cx="2035870" cy="2194560"/>
          </a:xfrm>
          <a:prstGeom prst="rect">
            <a:avLst/>
          </a:prstGeom>
        </p:spPr>
      </p:pic>
      <p:pic>
        <p:nvPicPr>
          <p:cNvPr id="4" name="Picture 3" descr="h_collmass_pfme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50365" y="462565"/>
            <a:ext cx="2035870" cy="2194560"/>
          </a:xfrm>
          <a:prstGeom prst="rect">
            <a:avLst/>
          </a:prstGeom>
        </p:spPr>
      </p:pic>
      <p:pic>
        <p:nvPicPr>
          <p:cNvPr id="12" name="Picture 11" descr="h_collmass_pfme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44925" y="462565"/>
            <a:ext cx="2035870" cy="2194560"/>
          </a:xfrm>
          <a:prstGeom prst="rect">
            <a:avLst/>
          </a:prstGeom>
        </p:spPr>
      </p:pic>
      <p:pic>
        <p:nvPicPr>
          <p:cNvPr id="15" name="Picture 14" descr="h_collmass_pfme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20937" y="462565"/>
            <a:ext cx="203587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57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7464" y="110878"/>
            <a:ext cx="8547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800" b="1" dirty="0" smtClean="0"/>
              <a:t>BDT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634098"/>
            <a:ext cx="8242031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BDT trained against </a:t>
            </a:r>
            <a:r>
              <a:rPr lang="en-US" dirty="0" err="1" smtClean="0"/>
              <a:t>ttbar</a:t>
            </a:r>
            <a:r>
              <a:rPr lang="en-US" dirty="0" smtClean="0"/>
              <a:t> background: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Large statistics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Dominant background in 2-jet categories and significant 1jet category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Shares several kinematic </a:t>
            </a:r>
            <a:r>
              <a:rPr lang="en-US" smtClean="0"/>
              <a:t>characteristics with other </a:t>
            </a:r>
            <a:r>
              <a:rPr lang="en-US" dirty="0" smtClean="0"/>
              <a:t>backgrounds such as </a:t>
            </a:r>
            <a:r>
              <a:rPr lang="en-US" dirty="0" err="1" smtClean="0"/>
              <a:t>diboson</a:t>
            </a:r>
            <a:r>
              <a:rPr lang="en-US" dirty="0" smtClean="0"/>
              <a:t>, single top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Discrimination against DY from fit on collinear mass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3022692"/>
            <a:ext cx="32810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 variables: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 smtClean="0"/>
              <a:t>m</a:t>
            </a:r>
            <a:r>
              <a:rPr lang="en-US" baseline="-25000" dirty="0" err="1" smtClean="0"/>
              <a:t>T</a:t>
            </a:r>
            <a:r>
              <a:rPr lang="en-US" dirty="0" smtClean="0"/>
              <a:t>(</a:t>
            </a:r>
            <a:r>
              <a:rPr lang="en-US" dirty="0" err="1" smtClean="0"/>
              <a:t>μ,MET</a:t>
            </a:r>
            <a:r>
              <a:rPr lang="en-US" dirty="0" smtClean="0"/>
              <a:t>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m</a:t>
            </a:r>
            <a:r>
              <a:rPr lang="en-US" baseline="-25000" dirty="0" err="1"/>
              <a:t>T</a:t>
            </a:r>
            <a:r>
              <a:rPr lang="en-US" dirty="0" smtClean="0"/>
              <a:t>(</a:t>
            </a:r>
            <a:r>
              <a:rPr lang="en-US" dirty="0" err="1" smtClean="0"/>
              <a:t>e,</a:t>
            </a:r>
            <a:r>
              <a:rPr lang="en-US" dirty="0" err="1"/>
              <a:t>MET</a:t>
            </a:r>
            <a:r>
              <a:rPr lang="en-US" dirty="0" smtClean="0"/>
              <a:t>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Δφ</a:t>
            </a:r>
            <a:r>
              <a:rPr lang="en-US" dirty="0"/>
              <a:t>(</a:t>
            </a:r>
            <a:r>
              <a:rPr lang="en-US" dirty="0" smtClean="0"/>
              <a:t>e,</a:t>
            </a:r>
            <a:r>
              <a:rPr lang="en-US" dirty="0"/>
              <a:t> μ</a:t>
            </a:r>
            <a:r>
              <a:rPr lang="en-US" dirty="0" smtClean="0"/>
              <a:t>)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Δφ</a:t>
            </a:r>
            <a:r>
              <a:rPr lang="en-US" dirty="0"/>
              <a:t>(</a:t>
            </a:r>
            <a:r>
              <a:rPr lang="en-US" dirty="0" err="1"/>
              <a:t>e,MET</a:t>
            </a:r>
            <a:r>
              <a:rPr lang="en-US" dirty="0" smtClean="0"/>
              <a:t>)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 err="1" smtClean="0"/>
              <a:t>Δφ</a:t>
            </a:r>
            <a:r>
              <a:rPr lang="en-US" dirty="0" smtClean="0"/>
              <a:t>(</a:t>
            </a:r>
            <a:r>
              <a:rPr lang="en-US" dirty="0" err="1"/>
              <a:t>μ</a:t>
            </a:r>
            <a:r>
              <a:rPr lang="en-US" dirty="0" err="1" smtClean="0"/>
              <a:t>,MET</a:t>
            </a:r>
            <a:r>
              <a:rPr lang="en-US" dirty="0" smtClean="0"/>
              <a:t>)</a:t>
            </a:r>
          </a:p>
          <a:p>
            <a:pPr marL="742950" lvl="1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8" name="Picture 7" descr="Screen Shot 2016-12-01 at 10.18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809" y="2613856"/>
            <a:ext cx="5918781" cy="310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268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7464" y="110878"/>
            <a:ext cx="8547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800" b="1" dirty="0" smtClean="0"/>
              <a:t>BDT: MVA output distribution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367026" y="1076741"/>
            <a:ext cx="3319774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BDT efficient against </a:t>
            </a:r>
            <a:r>
              <a:rPr lang="en-US" dirty="0" err="1" smtClean="0"/>
              <a:t>ttbar,Dibosons</a:t>
            </a:r>
            <a:r>
              <a:rPr lang="en-US" dirty="0" smtClean="0"/>
              <a:t>, single </a:t>
            </a:r>
            <a:r>
              <a:rPr lang="en-US" dirty="0" err="1" smtClean="0"/>
              <a:t>top,W+γ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backgrounds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LFV Branching ratio set to 50% for visibility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Gray band : statistical uncertainties and systematic uncertainties added in </a:t>
            </a:r>
            <a:r>
              <a:rPr lang="en-US" dirty="0" smtClean="0"/>
              <a:t>quadrature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G</a:t>
            </a:r>
            <a:r>
              <a:rPr lang="en-US" dirty="0" smtClean="0"/>
              <a:t>ood  </a:t>
            </a:r>
            <a:r>
              <a:rPr lang="en-US" dirty="0"/>
              <a:t>Data/MC agreement in all categories 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7" name="Picture 6" descr="BDT_outpu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1211" y="544185"/>
            <a:ext cx="2307314" cy="2487168"/>
          </a:xfrm>
          <a:prstGeom prst="rect">
            <a:avLst/>
          </a:prstGeom>
        </p:spPr>
      </p:pic>
      <p:pic>
        <p:nvPicPr>
          <p:cNvPr id="8" name="Picture 7" descr="BDT_outpu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51273" y="544185"/>
            <a:ext cx="2307314" cy="2487168"/>
          </a:xfrm>
          <a:prstGeom prst="rect">
            <a:avLst/>
          </a:prstGeom>
        </p:spPr>
      </p:pic>
      <p:pic>
        <p:nvPicPr>
          <p:cNvPr id="9" name="Picture 8" descr="BDT_outpu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1369" y="3243305"/>
            <a:ext cx="2307314" cy="2487168"/>
          </a:xfrm>
          <a:prstGeom prst="rect">
            <a:avLst/>
          </a:prstGeom>
        </p:spPr>
      </p:pic>
      <p:pic>
        <p:nvPicPr>
          <p:cNvPr id="10" name="Picture 9" descr="BDT_outpu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39979" y="3243305"/>
            <a:ext cx="2307314" cy="248716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423999" y="3533796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2</a:t>
            </a:r>
            <a:r>
              <a:rPr lang="en-US" sz="1050" b="1" dirty="0" smtClean="0"/>
              <a:t>-jet </a:t>
            </a:r>
            <a:r>
              <a:rPr lang="en-US" sz="1050" b="1" dirty="0" err="1" smtClean="0"/>
              <a:t>vbf</a:t>
            </a:r>
            <a:endParaRPr lang="en-US" sz="105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97764" y="1006648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0-jet</a:t>
            </a:r>
            <a:endParaRPr lang="en-US" sz="105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423999" y="875843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1</a:t>
            </a:r>
            <a:r>
              <a:rPr lang="en-US" sz="1050" b="1" dirty="0" smtClean="0"/>
              <a:t>-jet</a:t>
            </a:r>
            <a:endParaRPr lang="en-US" sz="105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118145" y="4311460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2</a:t>
            </a:r>
            <a:r>
              <a:rPr lang="en-US" sz="1050" b="1" dirty="0" smtClean="0"/>
              <a:t>-jet </a:t>
            </a:r>
            <a:r>
              <a:rPr lang="en-US" sz="1050" b="1" dirty="0" err="1" smtClean="0"/>
              <a:t>gg</a:t>
            </a:r>
            <a:endParaRPr 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7578152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22473" y="302335"/>
            <a:ext cx="77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</a:t>
            </a:r>
            <a:r>
              <a:rPr lang="en-US" sz="2400" b="1" baseline="-25000" dirty="0" smtClean="0"/>
              <a:t>coll</a:t>
            </a:r>
            <a:r>
              <a:rPr lang="en-US" sz="2400" b="1" dirty="0" smtClean="0"/>
              <a:t> distributions: after cut on BDT  </a:t>
            </a:r>
            <a:endParaRPr lang="en-US" sz="2400" b="1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699304"/>
              </p:ext>
            </p:extLst>
          </p:nvPr>
        </p:nvGraphicFramePr>
        <p:xfrm>
          <a:off x="857608" y="4527693"/>
          <a:ext cx="7455876" cy="139982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42646"/>
                <a:gridCol w="1242646"/>
                <a:gridCol w="1242646"/>
                <a:gridCol w="1242646"/>
                <a:gridCol w="1242646"/>
                <a:gridCol w="1242646"/>
              </a:tblGrid>
              <a:tr h="34996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2-gg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2-vbf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Combined</a:t>
                      </a:r>
                      <a:endParaRPr lang="en-US" sz="1200" dirty="0"/>
                    </a:p>
                  </a:txBody>
                  <a:tcPr/>
                </a:tc>
              </a:tr>
              <a:tr h="29633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BDT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baseline="0" dirty="0" err="1" smtClean="0"/>
                        <a:t>cutsvalue</a:t>
                      </a:r>
                      <a:r>
                        <a:rPr lang="en-US" sz="1100" baseline="0" dirty="0" smtClean="0"/>
                        <a:t> &gt;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0.08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0.01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0.04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--</a:t>
                      </a:r>
                      <a:endParaRPr lang="en-US" sz="1200" dirty="0"/>
                    </a:p>
                  </a:txBody>
                  <a:tcPr/>
                </a:tc>
              </a:tr>
              <a:tr h="2963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Limits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1.356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1.938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5.000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1.712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0.887</a:t>
                      </a:r>
                      <a:endParaRPr lang="en-US" sz="1200" dirty="0"/>
                    </a:p>
                  </a:txBody>
                  <a:tcPr/>
                </a:tc>
              </a:tr>
              <a:tr h="39445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Significance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1.368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0.919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0.413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/>
                        <a:t>1.216</a:t>
                      </a:r>
                      <a:endParaRPr lang="en-US" sz="1200" dirty="0" smtClean="0"/>
                    </a:p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2.16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849723" y="3906931"/>
            <a:ext cx="4310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Limits and significance at 20.1/fb</a:t>
            </a:r>
            <a:endParaRPr lang="en-US" dirty="0"/>
          </a:p>
        </p:txBody>
      </p:sp>
      <p:pic>
        <p:nvPicPr>
          <p:cNvPr id="16" name="Picture 15" descr="h_collmass_pfme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1518" y="687961"/>
            <a:ext cx="1951042" cy="2103120"/>
          </a:xfrm>
          <a:prstGeom prst="rect">
            <a:avLst/>
          </a:prstGeom>
        </p:spPr>
      </p:pic>
      <p:pic>
        <p:nvPicPr>
          <p:cNvPr id="17" name="Picture 16" descr="h_collmass_pfme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64638" y="687961"/>
            <a:ext cx="1951042" cy="2103120"/>
          </a:xfrm>
          <a:prstGeom prst="rect">
            <a:avLst/>
          </a:prstGeom>
        </p:spPr>
      </p:pic>
      <p:pic>
        <p:nvPicPr>
          <p:cNvPr id="18" name="Picture 17" descr="h_collmass_pfme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61585" y="687961"/>
            <a:ext cx="1951042" cy="2103120"/>
          </a:xfrm>
          <a:prstGeom prst="rect">
            <a:avLst/>
          </a:prstGeom>
        </p:spPr>
      </p:pic>
      <p:pic>
        <p:nvPicPr>
          <p:cNvPr id="19" name="Picture 18" descr="h_collmass_pfme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11663" y="687961"/>
            <a:ext cx="1951042" cy="210312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503517" y="2755695"/>
            <a:ext cx="657536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LFV Branching ratio set to </a:t>
            </a:r>
            <a:r>
              <a:rPr lang="en-US" sz="1600" dirty="0" smtClean="0"/>
              <a:t>10% </a:t>
            </a:r>
            <a:r>
              <a:rPr lang="en-US" sz="1600" dirty="0"/>
              <a:t>for visibility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29139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713896"/>
              </p:ext>
            </p:extLst>
          </p:nvPr>
        </p:nvGraphicFramePr>
        <p:xfrm>
          <a:off x="1420343" y="2474424"/>
          <a:ext cx="6659615" cy="212356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25772"/>
                <a:gridCol w="778797"/>
                <a:gridCol w="765817"/>
                <a:gridCol w="869357"/>
                <a:gridCol w="1109936"/>
                <a:gridCol w="1109936"/>
              </a:tblGrid>
              <a:tr h="470687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2-gg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2-vbf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Combined</a:t>
                      </a:r>
                      <a:endParaRPr lang="en-US" sz="1200" dirty="0"/>
                    </a:p>
                  </a:txBody>
                  <a:tcPr/>
                </a:tc>
              </a:tr>
              <a:tr h="3985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Cut-based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1.410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1.711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3.766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1.930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0.887</a:t>
                      </a:r>
                      <a:endParaRPr lang="en-US" sz="1200" dirty="0"/>
                    </a:p>
                  </a:txBody>
                  <a:tcPr/>
                </a:tc>
              </a:tr>
              <a:tr h="398560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/>
                        <a:t>BDT1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1.356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1.938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5.000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1.712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0.887</a:t>
                      </a:r>
                      <a:endParaRPr lang="en-US" sz="1200" dirty="0"/>
                    </a:p>
                  </a:txBody>
                  <a:tcPr/>
                </a:tc>
              </a:tr>
              <a:tr h="3985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BDT2</a:t>
                      </a:r>
                    </a:p>
                    <a:p>
                      <a:pPr algn="ctr"/>
                      <a:r>
                        <a:rPr lang="en-US" sz="1200" dirty="0" smtClean="0"/>
                        <a:t>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1.215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1.898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4.2656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2.028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0.895</a:t>
                      </a:r>
                      <a:endParaRPr lang="en-US" sz="1200" dirty="0"/>
                    </a:p>
                  </a:txBody>
                  <a:tcPr/>
                </a:tc>
              </a:tr>
              <a:tr h="3985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BDT3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1.051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1.586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2.805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1.465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0.713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717693" y="233854"/>
            <a:ext cx="6635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Limit comparison: Different BDTs v/s cut-based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90715" y="815966"/>
            <a:ext cx="802429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1700" dirty="0" smtClean="0"/>
              <a:t>BDT1: trained on </a:t>
            </a:r>
            <a:r>
              <a:rPr lang="en-US" sz="1700" dirty="0" err="1" smtClean="0"/>
              <a:t>ttbar</a:t>
            </a:r>
            <a:r>
              <a:rPr lang="en-US" sz="1700" dirty="0" smtClean="0"/>
              <a:t> (shown on last 3 slides) –   fit on collinear mass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1700" dirty="0" smtClean="0"/>
              <a:t>BDT2: train two separate BDTs- one for 0-1 jet category (against </a:t>
            </a:r>
            <a:r>
              <a:rPr lang="en-US" sz="1700" dirty="0" err="1" smtClean="0"/>
              <a:t>DY+ttbar</a:t>
            </a:r>
            <a:r>
              <a:rPr lang="en-US" sz="1700" dirty="0" smtClean="0"/>
              <a:t>)</a:t>
            </a:r>
            <a:r>
              <a:rPr lang="en-US" sz="1700" smtClean="0"/>
              <a:t>, another </a:t>
            </a:r>
            <a:r>
              <a:rPr lang="en-US" sz="1700" dirty="0" smtClean="0"/>
              <a:t>for 2 jet category (against </a:t>
            </a:r>
            <a:r>
              <a:rPr lang="en-US" sz="1700" dirty="0" err="1" smtClean="0"/>
              <a:t>ttbar</a:t>
            </a:r>
            <a:r>
              <a:rPr lang="en-US" sz="1700" dirty="0" smtClean="0"/>
              <a:t>)-  fit on collinear mass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1700" dirty="0" smtClean="0"/>
              <a:t>BDT3:trained against </a:t>
            </a:r>
            <a:r>
              <a:rPr lang="en-US" sz="1700" dirty="0" err="1" smtClean="0"/>
              <a:t>ttbar+DY</a:t>
            </a:r>
            <a:r>
              <a:rPr lang="en-US" sz="1700" dirty="0" smtClean="0"/>
              <a:t>, </a:t>
            </a:r>
            <a:r>
              <a:rPr lang="en-US" sz="1700" smtClean="0"/>
              <a:t>but with </a:t>
            </a:r>
            <a:r>
              <a:rPr lang="en-US" sz="1700" dirty="0" smtClean="0"/>
              <a:t>collinear mass variable added to input list</a:t>
            </a:r>
          </a:p>
          <a:p>
            <a:r>
              <a:rPr lang="en-US" sz="1700" dirty="0"/>
              <a:t> </a:t>
            </a:r>
            <a:r>
              <a:rPr lang="en-US" sz="1700" dirty="0" smtClean="0"/>
              <a:t>     -fit on BDT</a:t>
            </a:r>
            <a:endParaRPr lang="en-US" sz="1700" dirty="0"/>
          </a:p>
        </p:txBody>
      </p:sp>
      <p:sp>
        <p:nvSpPr>
          <p:cNvPr id="5" name="TextBox 4"/>
          <p:cNvSpPr txBox="1"/>
          <p:nvPr/>
        </p:nvSpPr>
        <p:spPr>
          <a:xfrm>
            <a:off x="851233" y="5039219"/>
            <a:ext cx="7502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Similar performance as cut based achieved from BDT1 and BDT2.  BDT3 gives 20% improvement on limits, but hard to interpret visually.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70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creen Shot 2017-03-30 at 4.42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712" y="3014937"/>
            <a:ext cx="4898183" cy="8509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8718" y="1003514"/>
            <a:ext cx="53774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Standard Model is the most elegant and well-tested  description of nature available today.</a:t>
            </a:r>
          </a:p>
          <a:p>
            <a:pPr marL="285750" indent="-285750">
              <a:buFont typeface="Wingdings" charset="2"/>
              <a:buChar char="Ø"/>
            </a:pPr>
            <a:endParaRPr lang="en-US" dirty="0" smtClean="0"/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In SM, </a:t>
            </a:r>
            <a:r>
              <a:rPr lang="en-US" dirty="0"/>
              <a:t>elementary particles acquire mass from their interaction with the </a:t>
            </a:r>
            <a:r>
              <a:rPr lang="en-US" dirty="0" smtClean="0"/>
              <a:t>scalar Higgs </a:t>
            </a:r>
            <a:r>
              <a:rPr lang="en-US" dirty="0"/>
              <a:t>field, the quantum of which is the Higgs Boson</a:t>
            </a:r>
            <a:r>
              <a:rPr lang="en-US" dirty="0" smtClean="0"/>
              <a:t>.</a:t>
            </a:r>
          </a:p>
          <a:p>
            <a:pPr marL="285750" indent="-285750">
              <a:buFont typeface="Wingdings" charset="2"/>
              <a:buChar char="Ø"/>
            </a:pPr>
            <a:endParaRPr lang="en-US" dirty="0"/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Discovered in 2012 by CMS and </a:t>
            </a:r>
            <a:br>
              <a:rPr lang="en-US" dirty="0" smtClean="0"/>
            </a:br>
            <a:r>
              <a:rPr lang="en-US" dirty="0" smtClean="0"/>
              <a:t>ATLAS experiments  at CERN’s LHC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11596" y="337972"/>
            <a:ext cx="5330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Standard Model and the Higgs Boson : I </a:t>
            </a:r>
            <a:endParaRPr lang="en-US" b="1" dirty="0"/>
          </a:p>
        </p:txBody>
      </p:sp>
      <p:pic>
        <p:nvPicPr>
          <p:cNvPr id="8" name="Picture 7" descr="Screen Shot 2017-03-30 at 4.10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11" y="4014287"/>
            <a:ext cx="3708683" cy="1650119"/>
          </a:xfrm>
          <a:prstGeom prst="rect">
            <a:avLst/>
          </a:prstGeom>
        </p:spPr>
      </p:pic>
      <p:pic>
        <p:nvPicPr>
          <p:cNvPr id="10" name="Picture 9" descr="HiggsPotential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645" y="707304"/>
            <a:ext cx="2414361" cy="15652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531535" y="2439857"/>
            <a:ext cx="241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Higgs potential</a:t>
            </a:r>
            <a:endParaRPr lang="en-US" dirty="0"/>
          </a:p>
        </p:txBody>
      </p:sp>
      <p:pic>
        <p:nvPicPr>
          <p:cNvPr id="13" name="Picture 12" descr="new_boson_125_smal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48" y="3865837"/>
            <a:ext cx="3323665" cy="222356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362468" y="6001434"/>
            <a:ext cx="30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fter </a:t>
            </a:r>
            <a:r>
              <a:rPr lang="en-US" dirty="0"/>
              <a:t>40  years of searching</a:t>
            </a:r>
            <a:r>
              <a:rPr lang="en-US" dirty="0" smtClean="0"/>
              <a:t>!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4084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28448" y="2640424"/>
            <a:ext cx="4277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sym typeface="Wingdings"/>
              </a:rPr>
              <a:t>H-&gt;</a:t>
            </a:r>
            <a:r>
              <a:rPr lang="en-US" sz="3600" b="1" i="1" dirty="0" err="1" smtClean="0"/>
              <a:t>μτ</a:t>
            </a:r>
            <a:r>
              <a:rPr lang="en-US" sz="3600" b="1" i="1" baseline="-25000" dirty="0" err="1"/>
              <a:t>h</a:t>
            </a:r>
            <a:r>
              <a:rPr lang="en-US" sz="3600" b="1" i="1" dirty="0" smtClean="0"/>
              <a:t> 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2606874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5" name="Picture 4" descr="Screen Shot 2016-12-15 at 11.14.51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63" r="11940" b="64840"/>
          <a:stretch/>
        </p:blipFill>
        <p:spPr>
          <a:xfrm>
            <a:off x="5472422" y="737108"/>
            <a:ext cx="2610556" cy="17516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10687" y="118908"/>
            <a:ext cx="372997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Preselection</a:t>
            </a:r>
            <a:r>
              <a:rPr lang="en-US" sz="2800" dirty="0" smtClean="0"/>
              <a:t>   : </a:t>
            </a:r>
            <a:r>
              <a:rPr lang="en-US" sz="3200" b="1" i="1" dirty="0" smtClean="0"/>
              <a:t>H</a:t>
            </a:r>
            <a:r>
              <a:rPr lang="en-US" sz="2800" b="1" dirty="0" smtClean="0"/>
              <a:t>  </a:t>
            </a:r>
            <a:r>
              <a:rPr lang="en-US" sz="2400" dirty="0" smtClean="0">
                <a:sym typeface="Wingdings"/>
              </a:rPr>
              <a:t></a:t>
            </a:r>
            <a:r>
              <a:rPr lang="en-US" b="1" dirty="0">
                <a:sym typeface="Wingdings"/>
              </a:rPr>
              <a:t> </a:t>
            </a:r>
            <a:r>
              <a:rPr lang="en-US" sz="3200" b="1" dirty="0" err="1" smtClean="0">
                <a:sym typeface="Wingdings"/>
              </a:rPr>
              <a:t>μτ</a:t>
            </a:r>
            <a:r>
              <a:rPr lang="en-US" sz="3200" b="1" baseline="-25000" dirty="0" err="1" smtClean="0">
                <a:sym typeface="Wingdings"/>
              </a:rPr>
              <a:t>h</a:t>
            </a:r>
            <a:endParaRPr lang="en-US" sz="3200" dirty="0"/>
          </a:p>
        </p:txBody>
      </p:sp>
      <p:pic>
        <p:nvPicPr>
          <p:cNvPr id="7" name="Picture 6" descr="Screen Shot 2016-12-15 at 11.14.51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54" r="68865"/>
          <a:stretch/>
        </p:blipFill>
        <p:spPr>
          <a:xfrm>
            <a:off x="3146911" y="2751667"/>
            <a:ext cx="2508956" cy="2772310"/>
          </a:xfrm>
          <a:prstGeom prst="rect">
            <a:avLst/>
          </a:prstGeom>
        </p:spPr>
      </p:pic>
      <p:pic>
        <p:nvPicPr>
          <p:cNvPr id="8" name="Picture 7" descr="Screen Shot 2016-12-15 at 11.14.51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56" b="58892"/>
          <a:stretch/>
        </p:blipFill>
        <p:spPr>
          <a:xfrm>
            <a:off x="874582" y="788351"/>
            <a:ext cx="4177767" cy="204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44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04800" y="525747"/>
            <a:ext cx="2063275" cy="1231106"/>
          </a:xfrm>
          <a:prstGeom prst="rect">
            <a:avLst/>
          </a:prstGeom>
          <a:noFill/>
          <a:ln w="57150" cmpd="sng">
            <a:solidFill>
              <a:srgbClr val="FFCC66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ym typeface="Wingdings"/>
              </a:rPr>
              <a:t>Z </a:t>
            </a:r>
            <a:r>
              <a:rPr lang="en-US" sz="1600" b="1" i="1" dirty="0" err="1" smtClean="0">
                <a:sym typeface="Wingdings"/>
              </a:rPr>
              <a:t>ττ</a:t>
            </a:r>
            <a:r>
              <a:rPr lang="en-US" sz="1600" b="1" i="1" dirty="0" smtClean="0">
                <a:sym typeface="Wingdings"/>
              </a:rPr>
              <a:t> </a:t>
            </a:r>
            <a:br>
              <a:rPr lang="en-US" sz="1600" b="1" i="1" dirty="0" smtClean="0">
                <a:sym typeface="Wingdings"/>
              </a:rPr>
            </a:br>
            <a:r>
              <a:rPr lang="en-US" sz="1400" dirty="0" smtClean="0"/>
              <a:t>Normalization </a:t>
            </a:r>
            <a:r>
              <a:rPr lang="en-US" sz="1400" dirty="0"/>
              <a:t>and shape from MC </a:t>
            </a:r>
            <a:r>
              <a:rPr lang="en-US" sz="1400" dirty="0" smtClean="0"/>
              <a:t>simulation</a:t>
            </a:r>
            <a:endParaRPr lang="en-US" sz="1400" dirty="0"/>
          </a:p>
          <a:p>
            <a:r>
              <a:rPr lang="en-US" sz="1400" dirty="0" smtClean="0">
                <a:sym typeface="Wingdings"/>
              </a:rPr>
              <a:t>Embedded </a:t>
            </a:r>
            <a:r>
              <a:rPr lang="en-US" sz="1400" b="1" i="1" dirty="0" err="1" smtClean="0">
                <a:sym typeface="Wingdings"/>
              </a:rPr>
              <a:t>Zττ</a:t>
            </a:r>
            <a:r>
              <a:rPr lang="en-US" sz="1400" b="1" i="1" dirty="0" smtClean="0">
                <a:sym typeface="Wingdings"/>
              </a:rPr>
              <a:t> </a:t>
            </a:r>
            <a:r>
              <a:rPr lang="en-US" sz="1400" dirty="0" smtClean="0">
                <a:sym typeface="Wingdings"/>
              </a:rPr>
              <a:t>samples not ready yet</a:t>
            </a:r>
            <a:r>
              <a:rPr lang="en-US" sz="1600" i="1" dirty="0" smtClean="0">
                <a:sym typeface="Wingdings"/>
              </a:rPr>
              <a:t>.</a:t>
            </a:r>
            <a:endParaRPr lang="en-US" sz="1600" i="1" dirty="0"/>
          </a:p>
        </p:txBody>
      </p:sp>
      <p:pic>
        <p:nvPicPr>
          <p:cNvPr id="5" name="Picture 4" descr="LFV_preselection2Jet_collMass_type1_Fakes_PoissonError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45"/>
          <a:stretch/>
        </p:blipFill>
        <p:spPr>
          <a:xfrm rot="5400000">
            <a:off x="3107163" y="1311053"/>
            <a:ext cx="2626903" cy="3285331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2368075" y="1739066"/>
            <a:ext cx="1809041" cy="1042445"/>
          </a:xfrm>
          <a:prstGeom prst="straightConnector1">
            <a:avLst/>
          </a:prstGeom>
          <a:ln w="38100" cmpd="sng">
            <a:solidFill>
              <a:srgbClr val="FFCC66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04800" y="3337814"/>
            <a:ext cx="2063275" cy="1200328"/>
          </a:xfrm>
          <a:prstGeom prst="rect">
            <a:avLst/>
          </a:prstGeom>
          <a:noFill/>
          <a:ln w="57150" cmpd="sng">
            <a:solidFill>
              <a:srgbClr val="1D761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400" dirty="0" smtClean="0"/>
              <a:t>Normalization and shape from MC simulation</a:t>
            </a:r>
          </a:p>
          <a:p>
            <a:r>
              <a:rPr lang="en-US" sz="1400" dirty="0" smtClean="0"/>
              <a:t>Dominant background in 2-jet category</a:t>
            </a:r>
            <a:endParaRPr lang="en-US" sz="1400" dirty="0"/>
          </a:p>
        </p:txBody>
      </p:sp>
      <p:cxnSp>
        <p:nvCxnSpPr>
          <p:cNvPr id="15" name="Straight Arrow Connector 14"/>
          <p:cNvCxnSpPr>
            <a:stCxn id="14" idx="3"/>
          </p:cNvCxnSpPr>
          <p:nvPr/>
        </p:nvCxnSpPr>
        <p:spPr>
          <a:xfrm flipV="1">
            <a:off x="2368075" y="3337814"/>
            <a:ext cx="1809041" cy="600164"/>
          </a:xfrm>
          <a:prstGeom prst="straightConnector1">
            <a:avLst/>
          </a:prstGeom>
          <a:ln w="38100" cmpd="sng">
            <a:solidFill>
              <a:srgbClr val="1D7611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04800" y="5135020"/>
            <a:ext cx="2063275" cy="860214"/>
          </a:xfrm>
          <a:prstGeom prst="rect">
            <a:avLst/>
          </a:prstGeom>
          <a:noFill/>
          <a:ln w="57150" cmpd="sng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i="1" dirty="0" smtClean="0"/>
              <a:t>EWK Dibosons + jets</a:t>
            </a:r>
          </a:p>
          <a:p>
            <a:r>
              <a:rPr lang="en-US" sz="1400" dirty="0"/>
              <a:t>Normalization and shape from MC simulation</a:t>
            </a:r>
          </a:p>
          <a:p>
            <a:endParaRPr lang="en-US" sz="1600" b="1" i="1" dirty="0"/>
          </a:p>
        </p:txBody>
      </p:sp>
      <p:cxnSp>
        <p:nvCxnSpPr>
          <p:cNvPr id="23" name="Straight Arrow Connector 22"/>
          <p:cNvCxnSpPr>
            <a:stCxn id="22" idx="3"/>
          </p:cNvCxnSpPr>
          <p:nvPr/>
        </p:nvCxnSpPr>
        <p:spPr>
          <a:xfrm flipV="1">
            <a:off x="2368075" y="3648824"/>
            <a:ext cx="2116148" cy="1916303"/>
          </a:xfrm>
          <a:prstGeom prst="straightConnector1">
            <a:avLst/>
          </a:prstGeom>
          <a:ln w="38100" cmpd="sng">
            <a:solidFill>
              <a:schemeClr val="accent1">
                <a:lumMod val="50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643817" y="5153896"/>
            <a:ext cx="2063275" cy="876048"/>
          </a:xfrm>
          <a:prstGeom prst="rect">
            <a:avLst/>
          </a:prstGeom>
          <a:noFill/>
          <a:ln w="57150" cmpd="sng">
            <a:solidFill>
              <a:srgbClr val="12370D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Single top</a:t>
            </a:r>
          </a:p>
          <a:p>
            <a:r>
              <a:rPr lang="en-US" sz="1400" dirty="0"/>
              <a:t>Normalization and shape from MC simulation</a:t>
            </a:r>
          </a:p>
          <a:p>
            <a:endParaRPr lang="en-US" b="1" i="1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5502275" y="4025900"/>
            <a:ext cx="1538942" cy="1109120"/>
          </a:xfrm>
          <a:prstGeom prst="straightConnector1">
            <a:avLst/>
          </a:prstGeom>
          <a:ln w="38100" cmpd="sng">
            <a:solidFill>
              <a:srgbClr val="12370D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107724"/>
              </p:ext>
            </p:extLst>
          </p:nvPr>
        </p:nvGraphicFramePr>
        <p:xfrm>
          <a:off x="304800" y="3337814"/>
          <a:ext cx="624674" cy="311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83" name="Equation" r:id="rId4" imgW="165100" imgH="228600" progId="Equation.DSMT4">
                  <p:embed/>
                </p:oleObj>
              </mc:Choice>
              <mc:Fallback>
                <p:oleObj name="Equation" r:id="rId4" imgW="1651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800" y="3337814"/>
                        <a:ext cx="624674" cy="311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3644624" y="4995562"/>
            <a:ext cx="2063275" cy="1015663"/>
          </a:xfrm>
          <a:prstGeom prst="rect">
            <a:avLst/>
          </a:prstGeom>
          <a:noFill/>
          <a:ln w="57150" cmpd="sng">
            <a:solidFill>
              <a:srgbClr val="C600C4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i="1" dirty="0" smtClean="0"/>
              <a:t>SM Higgs</a:t>
            </a:r>
          </a:p>
          <a:p>
            <a:r>
              <a:rPr lang="en-US" sz="1400" dirty="0"/>
              <a:t>Normalization and shape from MC simulation</a:t>
            </a:r>
          </a:p>
          <a:p>
            <a:endParaRPr lang="en-US" sz="1600" b="1" i="1" dirty="0"/>
          </a:p>
        </p:txBody>
      </p:sp>
      <p:cxnSp>
        <p:nvCxnSpPr>
          <p:cNvPr id="43" name="Straight Arrow Connector 42"/>
          <p:cNvCxnSpPr/>
          <p:nvPr/>
        </p:nvCxnSpPr>
        <p:spPr>
          <a:xfrm flipH="1" flipV="1">
            <a:off x="4357007" y="2952388"/>
            <a:ext cx="127216" cy="2043174"/>
          </a:xfrm>
          <a:prstGeom prst="straightConnector1">
            <a:avLst/>
          </a:prstGeom>
          <a:ln w="12700" cmpd="sng">
            <a:solidFill>
              <a:srgbClr val="C600C4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4676262" y="3452930"/>
            <a:ext cx="1654214" cy="606660"/>
          </a:xfrm>
          <a:prstGeom prst="straightConnector1">
            <a:avLst/>
          </a:prstGeom>
          <a:ln w="38100" cmpd="sng">
            <a:solidFill>
              <a:srgbClr val="FF66FF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330476" y="2098713"/>
            <a:ext cx="2505677" cy="1846659"/>
          </a:xfrm>
          <a:prstGeom prst="rect">
            <a:avLst/>
          </a:prstGeom>
          <a:noFill/>
          <a:ln w="57150" cmpd="sng">
            <a:solidFill>
              <a:srgbClr val="FF66FF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Misidentified lepton background</a:t>
            </a:r>
            <a:br>
              <a:rPr lang="en-US" b="1" i="1" dirty="0" smtClean="0"/>
            </a:br>
            <a:r>
              <a:rPr lang="en-US" sz="1400" dirty="0" smtClean="0"/>
              <a:t>Estimated using fully data-driven fake rate method</a:t>
            </a:r>
            <a:br>
              <a:rPr lang="en-US" sz="1400" dirty="0" smtClean="0"/>
            </a:b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Dominant background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885736" y="51405"/>
            <a:ext cx="39821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800" b="1" dirty="0" smtClean="0"/>
              <a:t>Backgrounds (</a:t>
            </a:r>
            <a:r>
              <a:rPr lang="en-US" sz="2400" b="1" dirty="0"/>
              <a:t>H ----&gt;</a:t>
            </a:r>
            <a:r>
              <a:rPr lang="en-US" sz="2400" b="1" dirty="0">
                <a:sym typeface="Wingdings"/>
              </a:rPr>
              <a:t> </a:t>
            </a:r>
            <a:r>
              <a:rPr lang="en-US" sz="2800" b="1" dirty="0" err="1" smtClean="0">
                <a:sym typeface="Wingdings"/>
              </a:rPr>
              <a:t>μτ</a:t>
            </a:r>
            <a:r>
              <a:rPr lang="en-US" sz="2800" b="1" baseline="-25000" dirty="0" err="1" smtClean="0">
                <a:sym typeface="Wingdings"/>
              </a:rPr>
              <a:t>h</a:t>
            </a:r>
            <a:r>
              <a:rPr lang="en-US" sz="2800" b="1" baseline="-25000" dirty="0" smtClean="0">
                <a:sym typeface="Wingdings"/>
              </a:rPr>
              <a:t> </a:t>
            </a:r>
            <a:r>
              <a:rPr lang="en-US" sz="2800" b="1" dirty="0" smtClean="0">
                <a:sym typeface="Wingdings"/>
              </a:rPr>
              <a:t>)</a:t>
            </a:r>
            <a:endParaRPr lang="en-US" sz="2800" b="1" dirty="0">
              <a:sym typeface="Wingdings"/>
            </a:endParaRPr>
          </a:p>
          <a:p>
            <a:endParaRPr lang="en-US" sz="2400" b="1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04800" y="2050591"/>
            <a:ext cx="2063275" cy="984885"/>
          </a:xfrm>
          <a:prstGeom prst="rect">
            <a:avLst/>
          </a:prstGeom>
          <a:noFill/>
          <a:ln w="57150" cmpd="sng">
            <a:solidFill>
              <a:srgbClr val="12085B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ym typeface="Wingdings"/>
              </a:rPr>
              <a:t>DY +jets </a:t>
            </a:r>
            <a:r>
              <a:rPr lang="en-US" sz="1600" b="1" i="1" dirty="0" err="1" smtClean="0">
                <a:sym typeface="Wingdings"/>
              </a:rPr>
              <a:t>μμ</a:t>
            </a:r>
            <a:r>
              <a:rPr lang="en-US" sz="1600" b="1" i="1" dirty="0">
                <a:sym typeface="Wingdings"/>
              </a:rPr>
              <a:t>, </a:t>
            </a:r>
            <a:r>
              <a:rPr lang="en-US" sz="1600" b="1" i="1" dirty="0" err="1">
                <a:sym typeface="Wingdings"/>
              </a:rPr>
              <a:t>ee</a:t>
            </a:r>
            <a:r>
              <a:rPr lang="en-US" sz="1600" b="1" i="1" dirty="0">
                <a:sym typeface="Wingdings"/>
              </a:rPr>
              <a:t> </a:t>
            </a:r>
            <a:r>
              <a:rPr lang="en-US" sz="1600" b="1" i="1" dirty="0" smtClean="0">
                <a:sym typeface="Wingdings"/>
              </a:rPr>
              <a:t/>
            </a:r>
            <a:br>
              <a:rPr lang="en-US" sz="1600" b="1" i="1" dirty="0" smtClean="0">
                <a:sym typeface="Wingdings"/>
              </a:rPr>
            </a:br>
            <a:r>
              <a:rPr lang="en-US" sz="1400" dirty="0" smtClean="0"/>
              <a:t>Normalization </a:t>
            </a:r>
            <a:r>
              <a:rPr lang="en-US" sz="1400" dirty="0"/>
              <a:t>and shape from MC </a:t>
            </a:r>
            <a:r>
              <a:rPr lang="en-US" sz="1400" dirty="0" smtClean="0"/>
              <a:t>simulation</a:t>
            </a:r>
            <a:br>
              <a:rPr lang="en-US" sz="1400" dirty="0" smtClean="0"/>
            </a:br>
            <a:r>
              <a:rPr lang="en-US" sz="1400" dirty="0" smtClean="0"/>
              <a:t> </a:t>
            </a:r>
            <a:endParaRPr lang="en-US" sz="1600" i="1" dirty="0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2368075" y="3017145"/>
            <a:ext cx="1809041" cy="163225"/>
          </a:xfrm>
          <a:prstGeom prst="straightConnector1">
            <a:avLst/>
          </a:prstGeom>
          <a:ln w="38100" cmpd="sng">
            <a:solidFill>
              <a:srgbClr val="12085B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LFV_preselection1Jet_collMass_type1_Fakes_PoissonErrors.pd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82" b="67907"/>
          <a:stretch/>
        </p:blipFill>
        <p:spPr>
          <a:xfrm rot="5400000">
            <a:off x="5335817" y="3933031"/>
            <a:ext cx="126806" cy="79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22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7300334"/>
              </p:ext>
            </p:extLst>
          </p:nvPr>
        </p:nvGraphicFramePr>
        <p:xfrm>
          <a:off x="5397500" y="3162300"/>
          <a:ext cx="127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66" name="Equation" r:id="rId3" imgW="127000" imgH="203200" progId="Equation.DSMT4">
                  <p:embed/>
                </p:oleObj>
              </mc:Choice>
              <mc:Fallback>
                <p:oleObj name="Equation" r:id="rId3" imgW="1270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7500" y="3162300"/>
                        <a:ext cx="127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0436250"/>
              </p:ext>
            </p:extLst>
          </p:nvPr>
        </p:nvGraphicFramePr>
        <p:xfrm>
          <a:off x="5397500" y="3162300"/>
          <a:ext cx="127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67" name="Equation" r:id="rId5" imgW="127000" imgH="203200" progId="Equation.DSMT4">
                  <p:embed/>
                </p:oleObj>
              </mc:Choice>
              <mc:Fallback>
                <p:oleObj name="Equation" r:id="rId5" imgW="1270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7500" y="3162300"/>
                        <a:ext cx="127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8752866"/>
              </p:ext>
            </p:extLst>
          </p:nvPr>
        </p:nvGraphicFramePr>
        <p:xfrm>
          <a:off x="721173" y="1944855"/>
          <a:ext cx="388937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68" name="Equation" r:id="rId6" imgW="2146300" imgH="546100" progId="Equation.DSMT4">
                  <p:embed/>
                </p:oleObj>
              </mc:Choice>
              <mc:Fallback>
                <p:oleObj name="Equation" r:id="rId6" imgW="2146300" imgH="546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1173" y="1944855"/>
                        <a:ext cx="3889375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86008" y="866854"/>
            <a:ext cx="491149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200" dirty="0" smtClean="0"/>
              <a:t>Using </a:t>
            </a:r>
            <a:r>
              <a:rPr lang="en-US" sz="2200" b="1" dirty="0" smtClean="0"/>
              <a:t>Z </a:t>
            </a:r>
            <a:r>
              <a:rPr lang="en-US" sz="2200" b="1" dirty="0" smtClean="0">
                <a:sym typeface="Wingdings"/>
              </a:rPr>
              <a:t></a:t>
            </a:r>
            <a:r>
              <a:rPr lang="en-US" sz="2200" b="1" dirty="0" err="1">
                <a:sym typeface="Wingdings"/>
              </a:rPr>
              <a:t>μμ</a:t>
            </a:r>
            <a:r>
              <a:rPr lang="en-US" sz="2200" b="1" dirty="0">
                <a:sym typeface="Wingdings"/>
              </a:rPr>
              <a:t> </a:t>
            </a:r>
            <a:r>
              <a:rPr lang="en-US" sz="2200" b="1" dirty="0" smtClean="0">
                <a:sym typeface="Wingdings"/>
              </a:rPr>
              <a:t>+ X </a:t>
            </a:r>
            <a:r>
              <a:rPr lang="en-US" sz="2200" dirty="0" smtClean="0">
                <a:sym typeface="Wingdings"/>
              </a:rPr>
              <a:t>sample, where </a:t>
            </a:r>
            <a:r>
              <a:rPr lang="en-US" sz="2200" b="1" dirty="0" smtClean="0">
                <a:sym typeface="Wingdings"/>
              </a:rPr>
              <a:t>X</a:t>
            </a:r>
            <a:r>
              <a:rPr lang="en-US" sz="2200" dirty="0" smtClean="0">
                <a:sym typeface="Wingdings"/>
              </a:rPr>
              <a:t> is identified as a </a:t>
            </a:r>
            <a:r>
              <a:rPr lang="en-US" sz="2400" b="1" dirty="0" err="1">
                <a:sym typeface="Wingdings"/>
              </a:rPr>
              <a:t>τ</a:t>
            </a:r>
            <a:r>
              <a:rPr lang="en-US" sz="2200" b="1" dirty="0" smtClean="0">
                <a:sym typeface="Wingdings"/>
              </a:rPr>
              <a:t>,</a:t>
            </a:r>
            <a:r>
              <a:rPr lang="en-US" sz="2200" dirty="0" smtClean="0">
                <a:sym typeface="Wingdings"/>
              </a:rPr>
              <a:t> fake-rate factor </a:t>
            </a:r>
            <a:r>
              <a:rPr lang="en-US" sz="2200" b="1" dirty="0" err="1" smtClean="0">
                <a:sym typeface="Wingdings"/>
              </a:rPr>
              <a:t>f</a:t>
            </a:r>
            <a:r>
              <a:rPr lang="en-US" sz="2400" b="1" baseline="-25000" dirty="0" err="1">
                <a:sym typeface="Wingdings"/>
              </a:rPr>
              <a:t>τ</a:t>
            </a:r>
            <a:r>
              <a:rPr lang="en-US" sz="2200" dirty="0" smtClean="0">
                <a:sym typeface="Wingdings"/>
              </a:rPr>
              <a:t> is estimated as  :</a:t>
            </a:r>
            <a:endParaRPr lang="en-US" sz="2200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21173" y="133804"/>
            <a:ext cx="10033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Reducible background </a:t>
            </a:r>
            <a:r>
              <a:rPr lang="en-US" sz="2800" b="1" dirty="0" err="1" smtClean="0">
                <a:sym typeface="Wingdings"/>
              </a:rPr>
              <a:t>μτ</a:t>
            </a:r>
            <a:r>
              <a:rPr lang="en-US" sz="2800" b="1" baseline="-25000" dirty="0" err="1" smtClean="0">
                <a:sym typeface="Wingdings"/>
              </a:rPr>
              <a:t>h</a:t>
            </a:r>
            <a:r>
              <a:rPr lang="en-US" sz="2800" dirty="0" smtClean="0">
                <a:sym typeface="Wingdings"/>
              </a:rPr>
              <a:t> </a:t>
            </a:r>
            <a:r>
              <a:rPr lang="en-US" sz="2800" b="1" dirty="0" smtClean="0"/>
              <a:t>: fake-rate method I  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86008" y="3667133"/>
            <a:ext cx="450114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200" dirty="0" smtClean="0"/>
              <a:t>Simulated </a:t>
            </a:r>
            <a:r>
              <a:rPr lang="en-US" sz="2200" dirty="0" err="1"/>
              <a:t>d</a:t>
            </a:r>
            <a:r>
              <a:rPr lang="en-US" sz="2200" dirty="0" err="1" smtClean="0"/>
              <a:t>iboson</a:t>
            </a:r>
            <a:r>
              <a:rPr lang="en-US" sz="2200" dirty="0" smtClean="0"/>
              <a:t> background subtracted</a:t>
            </a:r>
          </a:p>
          <a:p>
            <a:pPr marL="342900" indent="-342900">
              <a:buFont typeface="Wingdings" charset="2"/>
              <a:buChar char="Ø"/>
            </a:pPr>
            <a:endParaRPr lang="en-US" sz="2200" dirty="0"/>
          </a:p>
          <a:p>
            <a:pPr marL="342900" indent="-342900">
              <a:buFont typeface="Wingdings" charset="2"/>
              <a:buChar char="Ø"/>
            </a:pPr>
            <a:r>
              <a:rPr lang="en-US" sz="2200" dirty="0" smtClean="0"/>
              <a:t>Tau </a:t>
            </a:r>
            <a:r>
              <a:rPr lang="en-US" sz="2200" dirty="0" err="1" smtClean="0"/>
              <a:t>fakerate</a:t>
            </a:r>
            <a:r>
              <a:rPr lang="en-US" sz="2200" dirty="0" smtClean="0"/>
              <a:t> applied as a function of tau decay mode</a:t>
            </a:r>
            <a:endParaRPr lang="en-US" sz="2200" dirty="0"/>
          </a:p>
        </p:txBody>
      </p:sp>
      <p:pic>
        <p:nvPicPr>
          <p:cNvPr id="7" name="Picture 6" descr="preselectionDecay0_preselectionVLooseIsoDecay0_tEta_fakeRate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06069" y="624125"/>
            <a:ext cx="2128762" cy="2194560"/>
          </a:xfrm>
          <a:prstGeom prst="rect">
            <a:avLst/>
          </a:prstGeom>
        </p:spPr>
      </p:pic>
      <p:pic>
        <p:nvPicPr>
          <p:cNvPr id="8" name="Picture 7" descr="preselectionDecay1_preselectionVLooseIsoDecay1_tEta_fakeRate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16896" y="2268220"/>
            <a:ext cx="2128762" cy="2194560"/>
          </a:xfrm>
          <a:prstGeom prst="rect">
            <a:avLst/>
          </a:prstGeom>
        </p:spPr>
      </p:pic>
      <p:pic>
        <p:nvPicPr>
          <p:cNvPr id="9" name="Picture 8" descr="preselectionDecay10_preselectionVLooseIsoDecay10_tEta_fakeRate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17391" y="3880129"/>
            <a:ext cx="2128762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774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1508752"/>
              </p:ext>
            </p:extLst>
          </p:nvPr>
        </p:nvGraphicFramePr>
        <p:xfrm>
          <a:off x="5397500" y="3162300"/>
          <a:ext cx="127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90" name="Equation" r:id="rId3" imgW="127000" imgH="203200" progId="Equation.DSMT4">
                  <p:embed/>
                </p:oleObj>
              </mc:Choice>
              <mc:Fallback>
                <p:oleObj name="Equation" r:id="rId3" imgW="1270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7500" y="3162300"/>
                        <a:ext cx="127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2997630"/>
              </p:ext>
            </p:extLst>
          </p:nvPr>
        </p:nvGraphicFramePr>
        <p:xfrm>
          <a:off x="5397500" y="3162300"/>
          <a:ext cx="127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91" name="Equation" r:id="rId5" imgW="127000" imgH="203200" progId="Equation.DSMT4">
                  <p:embed/>
                </p:oleObj>
              </mc:Choice>
              <mc:Fallback>
                <p:oleObj name="Equation" r:id="rId5" imgW="1270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7500" y="3162300"/>
                        <a:ext cx="127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999" y="3550166"/>
            <a:ext cx="3693969" cy="214785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5191" y="947625"/>
            <a:ext cx="50623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000" dirty="0" smtClean="0"/>
              <a:t>Fakes estimated by multiplying a scale factor               to region III to obtain fake e</a:t>
            </a:r>
            <a:r>
              <a:rPr lang="en-US" sz="2000" dirty="0" smtClean="0">
                <a:sym typeface="Wingdings"/>
              </a:rPr>
              <a:t> in region I</a:t>
            </a:r>
          </a:p>
          <a:p>
            <a:pPr marL="342900" indent="-342900">
              <a:buFont typeface="Wingdings" charset="2"/>
              <a:buChar char="Ø"/>
            </a:pPr>
            <a:endParaRPr lang="en-US" sz="2000" dirty="0" smtClean="0">
              <a:sym typeface="Wingdings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sz="2000" dirty="0" smtClean="0">
                <a:sym typeface="Wingdings"/>
              </a:rPr>
              <a:t>Validated using same procedure in Like Sign regions III and IV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5847770" y="5043431"/>
            <a:ext cx="3050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Data/MC  agreement with </a:t>
            </a:r>
            <a:r>
              <a:rPr lang="en-US" dirty="0"/>
              <a:t>3</a:t>
            </a:r>
            <a:r>
              <a:rPr lang="en-US" dirty="0" smtClean="0"/>
              <a:t>0 % norm uncertainty on fakes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239710" y="947625"/>
            <a:ext cx="22262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1600" b="1" dirty="0" smtClean="0"/>
              <a:t>Preselection 0-jet Region II</a:t>
            </a:r>
            <a:endParaRPr lang="en-US" b="1" baseline="-25000" dirty="0">
              <a:sym typeface="Wingdings"/>
            </a:endParaRPr>
          </a:p>
          <a:p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430244" y="133804"/>
            <a:ext cx="7256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Reducible background : fake-</a:t>
            </a:r>
            <a:r>
              <a:rPr lang="en-US" sz="2800" b="1" smtClean="0"/>
              <a:t>rate method </a:t>
            </a:r>
            <a:r>
              <a:rPr lang="en-US" sz="2800" b="1" dirty="0" smtClean="0"/>
              <a:t>II</a:t>
            </a:r>
            <a:endParaRPr lang="en-US" sz="2800" b="1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6267091"/>
              </p:ext>
            </p:extLst>
          </p:nvPr>
        </p:nvGraphicFramePr>
        <p:xfrm>
          <a:off x="1493838" y="1236663"/>
          <a:ext cx="4064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92" name="Equation" r:id="rId7" imgW="406400" imgH="495300" progId="Equation.DSMT4">
                  <p:embed/>
                </p:oleObj>
              </mc:Choice>
              <mc:Fallback>
                <p:oleObj name="Equation" r:id="rId7" imgW="406400" imgH="495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93838" y="1236663"/>
                        <a:ext cx="4064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LFV_preselectionSS_collMass_type1_Fakes_PoissonErrors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28695" y="1605205"/>
            <a:ext cx="2753909" cy="316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592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FV_preselection2Jet_collMass_type1_Fakes_PoissonError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35444" y="3524225"/>
            <a:ext cx="2217460" cy="2286000"/>
          </a:xfrm>
          <a:prstGeom prst="rect">
            <a:avLst/>
          </a:prstGeom>
        </p:spPr>
      </p:pic>
      <p:pic>
        <p:nvPicPr>
          <p:cNvPr id="7" name="Picture 6" descr="LFV_preselection1Jet_collMass_type1_Fakes_PoissonError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90998" y="773370"/>
            <a:ext cx="2217460" cy="247746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56264" y="89916"/>
            <a:ext cx="7479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</a:t>
            </a:r>
            <a:r>
              <a:rPr lang="en-US" sz="2800" b="1" dirty="0" smtClean="0"/>
              <a:t>re-selection results: </a:t>
            </a:r>
            <a:r>
              <a:rPr lang="en-US" sz="2800" b="1" dirty="0" err="1" smtClean="0">
                <a:sym typeface="Wingdings"/>
              </a:rPr>
              <a:t>μτ</a:t>
            </a:r>
            <a:r>
              <a:rPr lang="en-US" sz="2800" b="1" baseline="-25000" dirty="0" err="1" smtClean="0">
                <a:sym typeface="Wingdings"/>
              </a:rPr>
              <a:t>h</a:t>
            </a:r>
            <a:r>
              <a:rPr lang="en-US" sz="2800" b="1" baseline="-25000" dirty="0" smtClean="0">
                <a:sym typeface="Wingdings"/>
              </a:rPr>
              <a:t> </a:t>
            </a:r>
            <a:endParaRPr lang="en-US" sz="2800" b="1" dirty="0"/>
          </a:p>
        </p:txBody>
      </p:sp>
      <p:pic>
        <p:nvPicPr>
          <p:cNvPr id="3" name="Picture 2" descr="LFV_preselection0Jet_collMass_type1_Fakes_PoissonError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7968" y="869102"/>
            <a:ext cx="2217460" cy="2286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97764" y="1163898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0-jet</a:t>
            </a:r>
            <a:endParaRPr lang="en-US" sz="105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953920" y="1123586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1</a:t>
            </a:r>
            <a:r>
              <a:rPr lang="en-US" sz="1050" b="1" dirty="0" smtClean="0"/>
              <a:t>-jet</a:t>
            </a:r>
            <a:endParaRPr lang="en-US" sz="105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110719" y="3793694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2</a:t>
            </a:r>
            <a:r>
              <a:rPr lang="en-US" sz="1050" b="1" dirty="0" smtClean="0"/>
              <a:t>-jet </a:t>
            </a:r>
            <a:endParaRPr lang="en-US" sz="105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367026" y="981772"/>
            <a:ext cx="331977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Reducible background </a:t>
            </a:r>
            <a:br>
              <a:rPr lang="en-US" dirty="0" smtClean="0"/>
            </a:br>
            <a:r>
              <a:rPr lang="en-US" dirty="0" smtClean="0"/>
              <a:t>estimated using fully data driven </a:t>
            </a:r>
            <a:r>
              <a:rPr lang="en-US" dirty="0" err="1" smtClean="0"/>
              <a:t>fakerate</a:t>
            </a:r>
            <a:r>
              <a:rPr lang="en-US" dirty="0" smtClean="0"/>
              <a:t> method</a:t>
            </a:r>
          </a:p>
          <a:p>
            <a:r>
              <a:rPr lang="en-US" dirty="0"/>
              <a:t> </a:t>
            </a:r>
            <a:r>
              <a:rPr lang="en-US" dirty="0" smtClean="0"/>
              <a:t>      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Gray band : statistical uncertainties and systematic uncertainties added in </a:t>
            </a:r>
            <a:r>
              <a:rPr lang="en-US" dirty="0" smtClean="0"/>
              <a:t>quadrature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/>
              <a:t>Good Data/MC agreement in all categories 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2271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124200" y="116629"/>
            <a:ext cx="3794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400" b="1" dirty="0" smtClean="0"/>
              <a:t>Signal Selection   (</a:t>
            </a:r>
            <a:r>
              <a:rPr lang="en-US" sz="2000" b="1" dirty="0" smtClean="0"/>
              <a:t>H </a:t>
            </a:r>
            <a:r>
              <a:rPr lang="en-US" sz="2000" b="1" dirty="0" smtClean="0">
                <a:sym typeface="Wingdings"/>
              </a:rPr>
              <a:t> </a:t>
            </a:r>
            <a:r>
              <a:rPr lang="en-US" sz="2400" b="1" dirty="0" err="1" smtClean="0">
                <a:sym typeface="Wingdings"/>
              </a:rPr>
              <a:t>μτ</a:t>
            </a:r>
            <a:r>
              <a:rPr lang="en-US" sz="2400" b="1" baseline="-25000" dirty="0" err="1">
                <a:sym typeface="Wingdings"/>
              </a:rPr>
              <a:t>h</a:t>
            </a:r>
            <a:r>
              <a:rPr lang="en-US" sz="2400" b="1" dirty="0" smtClean="0">
                <a:sym typeface="Wingdings"/>
              </a:rPr>
              <a:t>)</a:t>
            </a:r>
            <a:endParaRPr lang="en-US" sz="2400" b="1" baseline="-25000" dirty="0">
              <a:sym typeface="Wingdings"/>
            </a:endParaRPr>
          </a:p>
          <a:p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76335" y="4302346"/>
            <a:ext cx="8645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Cuts have been optimized by </a:t>
            </a:r>
            <a:r>
              <a:rPr lang="en-US" smtClean="0"/>
              <a:t>checking the </a:t>
            </a:r>
            <a:r>
              <a:rPr lang="en-US" dirty="0" smtClean="0"/>
              <a:t>limits. Procedure explained in previous talk  </a:t>
            </a:r>
            <a:r>
              <a:rPr lang="en-US" dirty="0" smtClean="0">
                <a:hlinkClick r:id="rId2"/>
              </a:rPr>
              <a:t>here</a:t>
            </a:r>
            <a:r>
              <a:rPr lang="en-US" dirty="0" smtClean="0"/>
              <a:t> </a:t>
            </a:r>
          </a:p>
          <a:p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04800" y="5225676"/>
            <a:ext cx="8531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Lower 100 GeV cut on on 2-jet invariant mass category in 2-jet loose category. The events in 2-jet loose which have an invariant mass less than 100 GeV are put into 1-jet category.  </a:t>
            </a:r>
            <a:endParaRPr lang="en-US" dirty="0"/>
          </a:p>
        </p:txBody>
      </p:sp>
      <p:pic>
        <p:nvPicPr>
          <p:cNvPr id="9" name="Picture 8" descr="Screen Shot 2016-12-18 at 10.18.4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44" y="939009"/>
            <a:ext cx="7854244" cy="255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2394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093467"/>
              </p:ext>
            </p:extLst>
          </p:nvPr>
        </p:nvGraphicFramePr>
        <p:xfrm>
          <a:off x="4572000" y="808998"/>
          <a:ext cx="4430890" cy="506172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789060"/>
                <a:gridCol w="1641830"/>
              </a:tblGrid>
              <a:tr h="233816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Systematic Uncertainty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1" dirty="0"/>
                    </a:p>
                  </a:txBody>
                  <a:tcPr/>
                </a:tc>
              </a:tr>
              <a:tr h="31224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Muon Trigger/Id/Isolation</a:t>
                      </a:r>
                      <a:endParaRPr lang="en-US" sz="12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2%</a:t>
                      </a:r>
                      <a:endParaRPr lang="en-US" sz="12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0360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Electron Id/Isolation</a:t>
                      </a:r>
                      <a:endParaRPr lang="en-US" sz="12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2%</a:t>
                      </a:r>
                      <a:endParaRPr lang="en-US" sz="12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606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b-tagging veto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3%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395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Luminosity  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6.2%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42136">
                <a:tc>
                  <a:txBody>
                    <a:bodyPr/>
                    <a:lstStyle/>
                    <a:p>
                      <a:r>
                        <a:rPr lang="en-US" sz="1200" smtClean="0"/>
                        <a:t>Theory</a:t>
                      </a:r>
                      <a:r>
                        <a:rPr lang="en-US" sz="1200" baseline="0" smtClean="0"/>
                        <a:t> </a:t>
                      </a:r>
                      <a:r>
                        <a:rPr lang="en-US" sz="1200" baseline="0" dirty="0" smtClean="0"/>
                        <a:t>Uncertainty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10%</a:t>
                      </a:r>
                      <a:endParaRPr lang="en-US" sz="12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6929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Z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smtClean="0">
                          <a:sym typeface="Wingdings"/>
                        </a:rPr>
                        <a:t></a:t>
                      </a:r>
                      <a:endParaRPr 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10% </a:t>
                      </a:r>
                      <a:endParaRPr 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5726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WW,ZZ ,WZ background</a:t>
                      </a:r>
                      <a:endParaRPr 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5% </a:t>
                      </a:r>
                      <a:endParaRPr 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368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W + Jets   background</a:t>
                      </a:r>
                      <a:endParaRPr lang="en-US" sz="1200" b="1" dirty="0" smtClean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10%</a:t>
                      </a:r>
                      <a:endParaRPr 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57268">
                <a:tc>
                  <a:txBody>
                    <a:bodyPr/>
                    <a:lstStyle/>
                    <a:p>
                      <a:r>
                        <a:rPr lang="en-US" sz="1200" b="0" i="1" dirty="0" smtClean="0"/>
                        <a:t>        </a:t>
                      </a:r>
                      <a:r>
                        <a:rPr lang="en-US" sz="1200" b="0" i="0" dirty="0" smtClean="0"/>
                        <a:t>background</a:t>
                      </a:r>
                      <a:endParaRPr lang="en-US" sz="1200" b="0" i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6%</a:t>
                      </a:r>
                      <a:endParaRPr 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283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Single top production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="0" dirty="0" smtClean="0"/>
                        <a:t>background</a:t>
                      </a:r>
                      <a:endParaRPr lang="en-US" sz="1200" b="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5%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85917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Reducible BG (</a:t>
                      </a:r>
                      <a:r>
                        <a:rPr lang="en-US" sz="1200" b="0" dirty="0" err="1" smtClean="0"/>
                        <a:t>fakerate</a:t>
                      </a:r>
                      <a:r>
                        <a:rPr lang="en-US" sz="1200" b="0" baseline="0" dirty="0" smtClean="0"/>
                        <a:t> </a:t>
                      </a:r>
                      <a:r>
                        <a:rPr lang="en-US" sz="1200" b="0" dirty="0" smtClean="0"/>
                        <a:t>method)</a:t>
                      </a:r>
                      <a:endParaRPr lang="en-US" sz="1200" b="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30%</a:t>
                      </a:r>
                      <a:endParaRPr lang="en-US" sz="1200" b="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5726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Jet</a:t>
                      </a:r>
                      <a:r>
                        <a:rPr lang="en-US" sz="1200" baseline="0" dirty="0" smtClean="0"/>
                        <a:t> Energy Scale</a:t>
                      </a:r>
                      <a:endParaRPr lang="en-US" sz="1200" b="1" dirty="0"/>
                    </a:p>
                  </a:txBody>
                  <a:tcPr>
                    <a:solidFill>
                      <a:srgbClr val="D1CAC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± </a:t>
                      </a:r>
                      <a:r>
                        <a:rPr lang="en-US" sz="1400" b="0" dirty="0" err="1" smtClean="0"/>
                        <a:t>σ</a:t>
                      </a:r>
                      <a:endParaRPr lang="en-US" sz="1400" b="0" dirty="0"/>
                    </a:p>
                  </a:txBody>
                  <a:tcPr>
                    <a:solidFill>
                      <a:srgbClr val="D1CAC6"/>
                    </a:solidFill>
                  </a:tcPr>
                </a:tc>
              </a:tr>
              <a:tr h="257268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Misidentified Tau shape</a:t>
                      </a:r>
                      <a:endParaRPr lang="en-US" sz="1200" b="0" dirty="0"/>
                    </a:p>
                  </a:txBody>
                  <a:tcPr>
                    <a:solidFill>
                      <a:srgbClr val="D1CA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/>
                        <a:t>± </a:t>
                      </a:r>
                      <a:r>
                        <a:rPr lang="en-US" sz="1400" b="0" dirty="0" err="1" smtClean="0"/>
                        <a:t>σ</a:t>
                      </a:r>
                      <a:endParaRPr lang="en-US" sz="1400" b="0" dirty="0" smtClean="0"/>
                    </a:p>
                  </a:txBody>
                  <a:tcPr>
                    <a:solidFill>
                      <a:srgbClr val="D1CAC6"/>
                    </a:solidFill>
                  </a:tcPr>
                </a:tc>
              </a:tr>
              <a:tr h="257268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Unclustered</a:t>
                      </a:r>
                      <a:r>
                        <a:rPr lang="en-US" sz="1200" b="0" baseline="0" dirty="0" smtClean="0"/>
                        <a:t> Energy Scale</a:t>
                      </a:r>
                      <a:endParaRPr lang="en-US" sz="1200" b="0" dirty="0"/>
                    </a:p>
                  </a:txBody>
                  <a:tcPr>
                    <a:solidFill>
                      <a:srgbClr val="D1CA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/>
                        <a:t>± </a:t>
                      </a:r>
                      <a:r>
                        <a:rPr lang="en-US" sz="1400" b="0" dirty="0" err="1" smtClean="0"/>
                        <a:t>σ</a:t>
                      </a:r>
                      <a:endParaRPr lang="en-US" sz="1400" b="0" dirty="0" smtClean="0"/>
                    </a:p>
                  </a:txBody>
                  <a:tcPr>
                    <a:solidFill>
                      <a:srgbClr val="D1CAC6"/>
                    </a:solidFill>
                  </a:tcPr>
                </a:tc>
              </a:tr>
              <a:tr h="257268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Tau Energy</a:t>
                      </a:r>
                      <a:r>
                        <a:rPr lang="en-US" sz="1200" b="0" baseline="0" dirty="0" smtClean="0"/>
                        <a:t> Scale</a:t>
                      </a:r>
                      <a:endParaRPr lang="en-US" sz="1200" b="0" dirty="0"/>
                    </a:p>
                  </a:txBody>
                  <a:tcPr>
                    <a:solidFill>
                      <a:srgbClr val="D1CA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/>
                        <a:t>± </a:t>
                      </a:r>
                      <a:r>
                        <a:rPr lang="en-US" sz="1400" b="0" dirty="0" err="1" smtClean="0"/>
                        <a:t>σ</a:t>
                      </a:r>
                      <a:endParaRPr lang="en-US" sz="1400" b="0" dirty="0" smtClean="0"/>
                    </a:p>
                  </a:txBody>
                  <a:tcPr>
                    <a:solidFill>
                      <a:srgbClr val="D1CAC6"/>
                    </a:solidFill>
                  </a:tcPr>
                </a:tc>
              </a:tr>
              <a:tr h="2572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/>
                        <a:t>Muon Energy</a:t>
                      </a:r>
                      <a:r>
                        <a:rPr lang="en-US" sz="1200" b="0" baseline="0" dirty="0" smtClean="0"/>
                        <a:t> Scale</a:t>
                      </a:r>
                      <a:endParaRPr lang="en-US" sz="1200" b="0" dirty="0" smtClean="0"/>
                    </a:p>
                  </a:txBody>
                  <a:tcPr>
                    <a:solidFill>
                      <a:srgbClr val="D1CA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/>
                        <a:t>To be added</a:t>
                      </a:r>
                    </a:p>
                  </a:txBody>
                  <a:tcPr>
                    <a:solidFill>
                      <a:srgbClr val="D1CAC6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549195" y="104588"/>
            <a:ext cx="5105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800" b="1" dirty="0" smtClean="0"/>
              <a:t>Systematics</a:t>
            </a:r>
            <a:r>
              <a:rPr lang="en-US" sz="2800" dirty="0" smtClean="0"/>
              <a:t>:</a:t>
            </a:r>
            <a:r>
              <a:rPr lang="en-US" sz="2800" b="1" dirty="0"/>
              <a:t>(H </a:t>
            </a:r>
            <a:r>
              <a:rPr lang="en-US" sz="2800" b="1" dirty="0" smtClean="0">
                <a:sym typeface="Wingdings"/>
              </a:rPr>
              <a:t> </a:t>
            </a:r>
            <a:r>
              <a:rPr lang="en-US" sz="2800" b="1" dirty="0" err="1" smtClean="0">
                <a:sym typeface="Wingdings"/>
              </a:rPr>
              <a:t>μτ</a:t>
            </a:r>
            <a:r>
              <a:rPr lang="en-US" sz="2800" b="1" baseline="-25000" dirty="0" err="1">
                <a:sym typeface="Wingdings"/>
              </a:rPr>
              <a:t>h</a:t>
            </a:r>
            <a:r>
              <a:rPr lang="en-US" sz="2800" b="1" dirty="0" smtClean="0">
                <a:sym typeface="Wingdings"/>
              </a:rPr>
              <a:t>)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2289685"/>
              </p:ext>
            </p:extLst>
          </p:nvPr>
        </p:nvGraphicFramePr>
        <p:xfrm>
          <a:off x="4975786" y="2671063"/>
          <a:ext cx="907477" cy="245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02" name="Equation" r:id="rId4" imgW="609600" imgH="165100" progId="Equation.DSMT4">
                  <p:embed/>
                </p:oleObj>
              </mc:Choice>
              <mc:Fallback>
                <p:oleObj name="Equation" r:id="rId4" imgW="6096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75786" y="2671063"/>
                        <a:ext cx="907477" cy="2457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315937"/>
              </p:ext>
            </p:extLst>
          </p:nvPr>
        </p:nvGraphicFramePr>
        <p:xfrm>
          <a:off x="4637649" y="3463465"/>
          <a:ext cx="338137" cy="26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03" name="Equation" r:id="rId6" imgW="177800" imgH="177800" progId="Equation.DSMT4">
                  <p:embed/>
                </p:oleObj>
              </mc:Choice>
              <mc:Fallback>
                <p:oleObj name="Equation" r:id="rId6" imgW="1778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37649" y="3463465"/>
                        <a:ext cx="338137" cy="261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57200" y="925599"/>
            <a:ext cx="33658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Shape Uncertainties applied for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Jet Energy Scale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Unclustered Energy Scale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Tau Energy scale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Misidentified tau shape</a:t>
            </a:r>
          </a:p>
          <a:p>
            <a:pPr marL="1200150" lvl="2" indent="-285750">
              <a:buFont typeface="Wingdings" charset="2"/>
              <a:buChar char="Ø"/>
            </a:pPr>
            <a:r>
              <a:rPr lang="en-US" dirty="0" smtClean="0"/>
              <a:t>Vary by</a:t>
            </a:r>
          </a:p>
          <a:p>
            <a:pPr lvl="2"/>
            <a:endParaRPr lang="en-US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6303833"/>
              </p:ext>
            </p:extLst>
          </p:nvPr>
        </p:nvGraphicFramePr>
        <p:xfrm>
          <a:off x="2549195" y="2593439"/>
          <a:ext cx="519447" cy="358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04" name="Equation" r:id="rId8" imgW="241300" imgH="165100" progId="Equation.DSMT4">
                  <p:embed/>
                </p:oleObj>
              </mc:Choice>
              <mc:Fallback>
                <p:oleObj name="Equation" r:id="rId8" imgW="241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549195" y="2593439"/>
                        <a:ext cx="519447" cy="3584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57200" y="3555219"/>
            <a:ext cx="3365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Bin-by-Bin Uncertainty applied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Overall uncertainty of 3% applied on b-tagging veto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5229412"/>
            <a:ext cx="336589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Number following  </a:t>
            </a:r>
            <a:r>
              <a:rPr lang="en-US" sz="2000" dirty="0" smtClean="0"/>
              <a:t>⊕</a:t>
            </a:r>
            <a:r>
              <a:rPr lang="en-US" dirty="0" smtClean="0"/>
              <a:t> is uncorrelated between categories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1075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FV_gg_collMass_type1_Fakes_PoissonError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3197" y="679118"/>
            <a:ext cx="2128761" cy="2342177"/>
          </a:xfrm>
          <a:prstGeom prst="rect">
            <a:avLst/>
          </a:prstGeom>
        </p:spPr>
      </p:pic>
      <p:pic>
        <p:nvPicPr>
          <p:cNvPr id="6" name="Picture 5" descr="LFV_boost_collMass_type1_Fakes_PoissonError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77134" y="752927"/>
            <a:ext cx="2128762" cy="2194560"/>
          </a:xfrm>
          <a:prstGeom prst="rect">
            <a:avLst/>
          </a:prstGeom>
        </p:spPr>
      </p:pic>
      <p:pic>
        <p:nvPicPr>
          <p:cNvPr id="7" name="Picture 6" descr="LFV_vbf_gg_collMass_type1_Fakes_PoissonError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71694" y="752927"/>
            <a:ext cx="2128762" cy="2194560"/>
          </a:xfrm>
          <a:prstGeom prst="rect">
            <a:avLst/>
          </a:prstGeom>
        </p:spPr>
      </p:pic>
      <p:pic>
        <p:nvPicPr>
          <p:cNvPr id="13" name="Picture 12" descr="LFV_vbf_vbf_collMass_type1_Fakes_PoissonErrors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74491" y="752926"/>
            <a:ext cx="2128762" cy="21945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7464" y="110878"/>
            <a:ext cx="8547956" cy="1241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800" b="1" dirty="0" smtClean="0"/>
              <a:t>Final Selection Plots: fake rate method  </a:t>
            </a:r>
            <a:endParaRPr lang="en-US" sz="2800" b="1" baseline="-25000" dirty="0">
              <a:sym typeface="Wingdings"/>
            </a:endParaRPr>
          </a:p>
          <a:p>
            <a:pPr marL="0" lvl="1" algn="ctr"/>
            <a:endParaRPr lang="en-US" sz="2800" b="1" baseline="-25000" dirty="0">
              <a:sym typeface="Wingdings"/>
            </a:endParaRPr>
          </a:p>
          <a:p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57833" y="1049809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0-jet</a:t>
            </a:r>
            <a:endParaRPr lang="en-US" sz="1050" dirty="0"/>
          </a:p>
        </p:txBody>
      </p:sp>
      <p:sp>
        <p:nvSpPr>
          <p:cNvPr id="9" name="TextBox 8"/>
          <p:cNvSpPr txBox="1"/>
          <p:nvPr/>
        </p:nvSpPr>
        <p:spPr>
          <a:xfrm>
            <a:off x="2741181" y="1049809"/>
            <a:ext cx="1686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</a:t>
            </a:r>
            <a:r>
              <a:rPr lang="en-US" sz="1050" dirty="0" smtClean="0"/>
              <a:t>-jet</a:t>
            </a:r>
            <a:endParaRPr lang="en-US" sz="1050" dirty="0"/>
          </a:p>
        </p:txBody>
      </p:sp>
      <p:sp>
        <p:nvSpPr>
          <p:cNvPr id="10" name="TextBox 9"/>
          <p:cNvSpPr txBox="1"/>
          <p:nvPr/>
        </p:nvSpPr>
        <p:spPr>
          <a:xfrm>
            <a:off x="5866155" y="1746433"/>
            <a:ext cx="16864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2</a:t>
            </a:r>
            <a:r>
              <a:rPr lang="en-US" sz="900" dirty="0" smtClean="0"/>
              <a:t>-jet </a:t>
            </a:r>
            <a:r>
              <a:rPr lang="en-US" sz="900" dirty="0" err="1" smtClean="0"/>
              <a:t>gg</a:t>
            </a:r>
            <a:endParaRPr lang="en-US" sz="900" dirty="0"/>
          </a:p>
        </p:txBody>
      </p:sp>
      <p:sp>
        <p:nvSpPr>
          <p:cNvPr id="11" name="TextBox 10"/>
          <p:cNvSpPr txBox="1"/>
          <p:nvPr/>
        </p:nvSpPr>
        <p:spPr>
          <a:xfrm>
            <a:off x="7909406" y="1746433"/>
            <a:ext cx="16864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2-jet </a:t>
            </a:r>
            <a:r>
              <a:rPr lang="en-US" sz="900" dirty="0" err="1" smtClean="0"/>
              <a:t>vbf</a:t>
            </a:r>
            <a:endParaRPr lang="en-US" sz="900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Nabarun Dev (University of Notre Dame)</a:t>
            </a:r>
            <a:endParaRPr lang="en-US" b="1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717426"/>
              </p:ext>
            </p:extLst>
          </p:nvPr>
        </p:nvGraphicFramePr>
        <p:xfrm>
          <a:off x="821065" y="4212792"/>
          <a:ext cx="7463016" cy="125180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43836"/>
                <a:gridCol w="1243836"/>
                <a:gridCol w="1243836"/>
                <a:gridCol w="1243836"/>
                <a:gridCol w="1243836"/>
                <a:gridCol w="1243836"/>
              </a:tblGrid>
              <a:tr h="396995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2-gg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2-vbf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Combined</a:t>
                      </a:r>
                      <a:endParaRPr lang="en-US" sz="1200" dirty="0"/>
                    </a:p>
                  </a:txBody>
                  <a:tcPr/>
                </a:tc>
              </a:tr>
              <a:tr h="3361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Limits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1.65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1.68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3.09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1.59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0.86</a:t>
                      </a:r>
                      <a:endParaRPr lang="en-US" sz="1200" dirty="0"/>
                    </a:p>
                  </a:txBody>
                  <a:tcPr/>
                </a:tc>
              </a:tr>
              <a:tr h="5186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Significance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1.18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1.08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0.64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/>
                        <a:t>1.29</a:t>
                      </a:r>
                      <a:endParaRPr lang="en-US" sz="1200" dirty="0" smtClean="0"/>
                    </a:p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2.25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2578666" y="3367689"/>
            <a:ext cx="4696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Expected limits and significance at 20.1/fb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6711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28448" y="2640424"/>
            <a:ext cx="4277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smtClean="0">
                <a:sym typeface="Wingdings"/>
              </a:rPr>
              <a:t>Review of H</a:t>
            </a:r>
            <a:r>
              <a:rPr lang="en-US" sz="3600" b="1" i="1" dirty="0">
                <a:sym typeface="Wingdings"/>
              </a:rPr>
              <a:t>-</a:t>
            </a:r>
            <a:r>
              <a:rPr lang="en-US" sz="3600" b="1" i="1" dirty="0" smtClean="0">
                <a:sym typeface="Wingdings"/>
              </a:rPr>
              <a:t>&gt;</a:t>
            </a:r>
            <a:r>
              <a:rPr lang="en-US" sz="3600" b="1" i="1" dirty="0" err="1">
                <a:sym typeface="Wingdings"/>
              </a:rPr>
              <a:t>e</a:t>
            </a:r>
            <a:r>
              <a:rPr lang="en-US" sz="3600" b="1" i="1" dirty="0" err="1" smtClean="0"/>
              <a:t>τ</a:t>
            </a:r>
            <a:r>
              <a:rPr lang="en-US" sz="3600" b="1" i="1" dirty="0" smtClean="0"/>
              <a:t> 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19606" y="5955268"/>
            <a:ext cx="5046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*Details in in talk  </a:t>
            </a:r>
            <a:r>
              <a:rPr lang="en-US" dirty="0" smtClean="0">
                <a:hlinkClick r:id="rId2"/>
              </a:rPr>
              <a:t>here</a:t>
            </a:r>
            <a:r>
              <a:rPr lang="en-US" dirty="0"/>
              <a:t> </a:t>
            </a:r>
            <a:r>
              <a:rPr lang="en-US" dirty="0" smtClean="0"/>
              <a:t>and backup.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453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11596" y="337972"/>
            <a:ext cx="5330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Standard Model and the Higgs Boson : II 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4651" y="1066234"/>
            <a:ext cx="8215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/>
              <a:t>C</a:t>
            </a:r>
            <a:r>
              <a:rPr lang="en-US" dirty="0" smtClean="0"/>
              <a:t>ombined ~5σ excess observed in channels where Higgs decays to two  photons or two Z bosons </a:t>
            </a:r>
            <a:endParaRPr lang="en-US" dirty="0"/>
          </a:p>
        </p:txBody>
      </p:sp>
      <p:pic>
        <p:nvPicPr>
          <p:cNvPr id="9" name="Picture 8" descr="image1_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675" y="1587126"/>
            <a:ext cx="5727657" cy="28032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0183" y="2210867"/>
            <a:ext cx="22554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Latest results from CMS experiment confirming the excess consistent with the Higgs boson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54651" y="4570273"/>
            <a:ext cx="81486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The discovery of the </a:t>
            </a:r>
            <a:r>
              <a:rPr lang="en-US" dirty="0"/>
              <a:t>Higgs provides </a:t>
            </a:r>
            <a:r>
              <a:rPr lang="en-US" dirty="0" smtClean="0"/>
              <a:t>a with a portal </a:t>
            </a:r>
            <a:r>
              <a:rPr lang="en-US" dirty="0"/>
              <a:t>for us to </a:t>
            </a:r>
            <a:r>
              <a:rPr lang="en-US" dirty="0" smtClean="0"/>
              <a:t>not </a:t>
            </a:r>
            <a:r>
              <a:rPr lang="en-US" dirty="0"/>
              <a:t>study the processes </a:t>
            </a:r>
            <a:r>
              <a:rPr lang="en-US" dirty="0" smtClean="0"/>
              <a:t>within </a:t>
            </a:r>
            <a:r>
              <a:rPr lang="en-US" dirty="0"/>
              <a:t>SM, but also to look for new </a:t>
            </a:r>
            <a:r>
              <a:rPr lang="en-US" dirty="0" smtClean="0"/>
              <a:t>physics processes </a:t>
            </a:r>
            <a:r>
              <a:rPr lang="en-US" dirty="0"/>
              <a:t>beyond </a:t>
            </a:r>
            <a:r>
              <a:rPr lang="en-US" dirty="0" smtClean="0"/>
              <a:t>it </a:t>
            </a:r>
            <a:r>
              <a:rPr lang="en-US" dirty="0"/>
              <a:t>(BSM)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Indeed, </a:t>
            </a:r>
            <a:r>
              <a:rPr lang="en-US" dirty="0"/>
              <a:t>of the main goals of the LHC physics </a:t>
            </a:r>
            <a:r>
              <a:rPr lang="en-US" dirty="0" smtClean="0"/>
              <a:t>program </a:t>
            </a:r>
            <a:r>
              <a:rPr lang="en-US" dirty="0"/>
              <a:t>at CERN is </a:t>
            </a:r>
            <a:r>
              <a:rPr lang="en-US" dirty="0" smtClean="0"/>
              <a:t>to search </a:t>
            </a:r>
            <a:r>
              <a:rPr lang="en-US" dirty="0"/>
              <a:t>for such BSM </a:t>
            </a:r>
            <a:r>
              <a:rPr lang="en-US" dirty="0" smtClean="0"/>
              <a:t>processes.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5597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7015" y="87757"/>
            <a:ext cx="6189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Categories and Channels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1546" y="592134"/>
            <a:ext cx="85804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Analogous to H</a:t>
            </a:r>
            <a:r>
              <a:rPr lang="en-US" dirty="0" smtClean="0">
                <a:sym typeface="Wingdings"/>
              </a:rPr>
              <a:t></a:t>
            </a:r>
            <a:r>
              <a:rPr lang="en-US" sz="2000" dirty="0"/>
              <a:t>μτ</a:t>
            </a:r>
            <a:r>
              <a:rPr lang="en-US" dirty="0" smtClean="0">
                <a:sym typeface="Wingdings"/>
              </a:rPr>
              <a:t> 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Four Categories: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ased on the number of jets with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T</a:t>
            </a:r>
            <a:r>
              <a:rPr lang="en-US" baseline="-25000" dirty="0" smtClean="0"/>
              <a:t> </a:t>
            </a:r>
            <a:r>
              <a:rPr lang="en-US" dirty="0" smtClean="0"/>
              <a:t>&gt; 30 GeV, |η|&lt;4.7 and PF ID loose: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0-Jet and 1-Jet ( dominated by gluon-gluon fusion)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2-jet ( both </a:t>
            </a:r>
            <a:r>
              <a:rPr lang="en-US" dirty="0" err="1" smtClean="0"/>
              <a:t>ggH</a:t>
            </a:r>
            <a:r>
              <a:rPr lang="en-US" dirty="0" smtClean="0"/>
              <a:t> and VBF events)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endParaRPr lang="en-US" dirty="0" smtClean="0"/>
          </a:p>
          <a:p>
            <a:pPr lvl="1"/>
            <a:r>
              <a:rPr lang="en-US" dirty="0" smtClean="0"/>
              <a:t>The 2-jet category is further divided into two categories based on mass and </a:t>
            </a:r>
            <a:r>
              <a:rPr lang="en-US" dirty="0" err="1" smtClean="0"/>
              <a:t>Δη</a:t>
            </a:r>
            <a:r>
              <a:rPr lang="en-US" dirty="0" smtClean="0"/>
              <a:t> of the </a:t>
            </a:r>
            <a:r>
              <a:rPr lang="en-US" dirty="0" err="1" smtClean="0"/>
              <a:t>dijet</a:t>
            </a:r>
            <a:r>
              <a:rPr lang="en-US" dirty="0" smtClean="0"/>
              <a:t>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 2-jet gluon-gluon fusion rich (</a:t>
            </a:r>
            <a:r>
              <a:rPr lang="en-US" dirty="0" err="1" smtClean="0"/>
              <a:t>m</a:t>
            </a:r>
            <a:r>
              <a:rPr lang="en-US" baseline="-25000" dirty="0" err="1" smtClean="0"/>
              <a:t>jj</a:t>
            </a:r>
            <a:r>
              <a:rPr lang="en-US" dirty="0" smtClean="0"/>
              <a:t>&lt;550 GeV  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 2-jet VBF rich </a:t>
            </a:r>
            <a:r>
              <a:rPr lang="en-US" dirty="0"/>
              <a:t>(</a:t>
            </a:r>
            <a:r>
              <a:rPr lang="en-US" dirty="0" err="1" smtClean="0"/>
              <a:t>m</a:t>
            </a:r>
            <a:r>
              <a:rPr lang="en-US" baseline="-25000" dirty="0" err="1" smtClean="0"/>
              <a:t>jj</a:t>
            </a:r>
            <a:r>
              <a:rPr lang="en-US" dirty="0" smtClean="0"/>
              <a:t>&gt;=550 </a:t>
            </a:r>
            <a:r>
              <a:rPr lang="en-US" dirty="0"/>
              <a:t>GeV </a:t>
            </a:r>
            <a:r>
              <a:rPr lang="en-US" dirty="0" smtClean="0"/>
              <a:t>)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21546" y="3657666"/>
            <a:ext cx="774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Two channels per category: electronic and hadronic</a:t>
            </a:r>
          </a:p>
        </p:txBody>
      </p:sp>
      <p:sp>
        <p:nvSpPr>
          <p:cNvPr id="7" name="Rectangle 6"/>
          <p:cNvSpPr/>
          <p:nvPr/>
        </p:nvSpPr>
        <p:spPr>
          <a:xfrm>
            <a:off x="6216847" y="5525962"/>
            <a:ext cx="257238" cy="241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723967" y="5325643"/>
            <a:ext cx="257238" cy="241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226148" y="4370643"/>
            <a:ext cx="257238" cy="241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313" y="4131030"/>
            <a:ext cx="2236627" cy="1860826"/>
          </a:xfrm>
          <a:prstGeom prst="rect">
            <a:avLst/>
          </a:prstGeom>
        </p:spPr>
      </p:pic>
      <p:pic>
        <p:nvPicPr>
          <p:cNvPr id="6" name="Picture 5" descr="Screen Shot 2016-12-14 at 10.57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99" y="4227838"/>
            <a:ext cx="3068143" cy="20967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132080" y="5205730"/>
            <a:ext cx="257238" cy="245353"/>
          </a:xfrm>
          <a:prstGeom prst="rect">
            <a:avLst/>
          </a:prstGeom>
          <a:solidFill>
            <a:srgbClr val="FFFFFF"/>
          </a:solidFill>
          <a:ln/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226148" y="5325643"/>
            <a:ext cx="25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8247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41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41168" y="45601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Background</a:t>
            </a:r>
            <a:r>
              <a:rPr lang="en-US" b="1" dirty="0" smtClean="0">
                <a:solidFill>
                  <a:schemeClr val="tx1"/>
                </a:solidFill>
              </a:rPr>
              <a:t>: </a:t>
            </a:r>
            <a:r>
              <a:rPr lang="en-US" b="1" dirty="0" err="1" smtClean="0">
                <a:solidFill>
                  <a:schemeClr val="tx1"/>
                </a:solidFill>
              </a:rPr>
              <a:t>eτ</a:t>
            </a:r>
            <a:r>
              <a:rPr lang="en-US" b="1" baseline="-25000" dirty="0" err="1" smtClean="0">
                <a:solidFill>
                  <a:schemeClr val="tx1"/>
                </a:solidFill>
              </a:rPr>
              <a:t>h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393" y="1063769"/>
            <a:ext cx="4629150" cy="494476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sz="2000" dirty="0"/>
          </a:p>
          <a:p>
            <a:r>
              <a:rPr lang="en-US" sz="2000" b="1" dirty="0" err="1" smtClean="0">
                <a:solidFill>
                  <a:srgbClr val="E6B946"/>
                </a:solidFill>
              </a:rPr>
              <a:t>Z</a:t>
            </a:r>
            <a:r>
              <a:rPr lang="en-US" sz="2000" b="1" dirty="0" err="1" smtClean="0">
                <a:solidFill>
                  <a:srgbClr val="E6B946"/>
                </a:solidFill>
                <a:sym typeface="Wingdings"/>
              </a:rPr>
              <a:t></a:t>
            </a:r>
            <a:r>
              <a:rPr lang="en-US" sz="2000" b="1" dirty="0" err="1" smtClean="0">
                <a:solidFill>
                  <a:srgbClr val="E6B946"/>
                </a:solidFill>
                <a:latin typeface="Symbol" charset="2"/>
                <a:cs typeface="Symbol" charset="2"/>
                <a:sym typeface="Wingdings"/>
              </a:rPr>
              <a:t>tt</a:t>
            </a:r>
            <a:r>
              <a:rPr lang="en-US" sz="2000" dirty="0" smtClean="0">
                <a:sym typeface="Wingdings"/>
              </a:rPr>
              <a:t>: taken from </a:t>
            </a:r>
            <a:r>
              <a:rPr lang="en-US" sz="2000" dirty="0" err="1" smtClean="0">
                <a:sym typeface="Wingdings"/>
              </a:rPr>
              <a:t>Madgraph</a:t>
            </a:r>
            <a:r>
              <a:rPr lang="en-US" sz="2000" dirty="0" smtClean="0">
                <a:sym typeface="Wingdings"/>
              </a:rPr>
              <a:t> MC, with stitched exclusive (DY1(2/3/4)Jets) and inclusive samples</a:t>
            </a:r>
          </a:p>
          <a:p>
            <a:endParaRPr lang="en-US" sz="2000" dirty="0">
              <a:sym typeface="Wingdings"/>
            </a:endParaRPr>
          </a:p>
          <a:p>
            <a:r>
              <a:rPr lang="en-US" sz="2000" b="1" dirty="0" smtClean="0">
                <a:solidFill>
                  <a:schemeClr val="accent5"/>
                </a:solidFill>
                <a:sym typeface="Wingdings"/>
              </a:rPr>
              <a:t>Other </a:t>
            </a:r>
            <a:r>
              <a:rPr lang="en-US" sz="2000" b="1" dirty="0" err="1" smtClean="0">
                <a:solidFill>
                  <a:schemeClr val="accent5"/>
                </a:solidFill>
                <a:sym typeface="Wingdings"/>
              </a:rPr>
              <a:t>Drell</a:t>
            </a:r>
            <a:r>
              <a:rPr lang="en-US" sz="2000" b="1" dirty="0" smtClean="0">
                <a:solidFill>
                  <a:schemeClr val="accent5"/>
                </a:solidFill>
                <a:sym typeface="Wingdings"/>
              </a:rPr>
              <a:t>-Yan</a:t>
            </a:r>
            <a:r>
              <a:rPr lang="en-US" sz="2000" dirty="0" smtClean="0">
                <a:sym typeface="Wingdings"/>
              </a:rPr>
              <a:t>: </a:t>
            </a:r>
            <a:r>
              <a:rPr lang="en-US" sz="2000" dirty="0" err="1" smtClean="0">
                <a:sym typeface="Wingdings"/>
              </a:rPr>
              <a:t>Zll</a:t>
            </a:r>
            <a:r>
              <a:rPr lang="en-US" sz="2000" dirty="0" smtClean="0">
                <a:sym typeface="Wingdings"/>
              </a:rPr>
              <a:t> and events where a jet fakes the </a:t>
            </a:r>
            <a:r>
              <a:rPr lang="en-US" sz="2000" dirty="0" err="1" smtClean="0">
                <a:latin typeface="Symbol" charset="2"/>
                <a:cs typeface="Symbol" charset="2"/>
                <a:sym typeface="Wingdings"/>
              </a:rPr>
              <a:t>t</a:t>
            </a:r>
            <a:r>
              <a:rPr lang="en-US" sz="2000" baseline="-25000" dirty="0" err="1" smtClean="0">
                <a:sym typeface="Wingdings"/>
              </a:rPr>
              <a:t>h</a:t>
            </a:r>
            <a:endParaRPr lang="en-US" sz="2000" baseline="-25000" dirty="0" smtClean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r>
              <a:rPr lang="en-US" sz="2000" b="1" dirty="0" err="1">
                <a:solidFill>
                  <a:srgbClr val="ED82B9"/>
                </a:solidFill>
                <a:sym typeface="Wingdings"/>
              </a:rPr>
              <a:t>t</a:t>
            </a:r>
            <a:r>
              <a:rPr lang="en-US" sz="2000" b="1" dirty="0" err="1" smtClean="0">
                <a:solidFill>
                  <a:srgbClr val="ED82B9"/>
                </a:solidFill>
                <a:sym typeface="Wingdings"/>
              </a:rPr>
              <a:t>tbar</a:t>
            </a:r>
            <a:r>
              <a:rPr lang="en-US" sz="2000" dirty="0" smtClean="0">
                <a:sym typeface="Wingdings"/>
              </a:rPr>
              <a:t>: from </a:t>
            </a:r>
            <a:r>
              <a:rPr lang="en-US" sz="2000" dirty="0" err="1" smtClean="0">
                <a:sym typeface="Wingdings"/>
              </a:rPr>
              <a:t>Powheg</a:t>
            </a:r>
            <a:r>
              <a:rPr lang="en-US" sz="2000" dirty="0" smtClean="0">
                <a:sym typeface="Wingdings"/>
              </a:rPr>
              <a:t> MC, top </a:t>
            </a:r>
            <a:r>
              <a:rPr lang="en-US" sz="2000" dirty="0" err="1" smtClean="0">
                <a:sym typeface="Wingdings"/>
              </a:rPr>
              <a:t>p</a:t>
            </a:r>
            <a:r>
              <a:rPr lang="en-US" sz="2000" baseline="-25000" dirty="0" err="1" smtClean="0">
                <a:sym typeface="Wingdings"/>
              </a:rPr>
              <a:t>T</a:t>
            </a:r>
            <a:r>
              <a:rPr lang="en-US" sz="2000" dirty="0" smtClean="0">
                <a:sym typeface="Wingdings"/>
              </a:rPr>
              <a:t> reweighting applied</a:t>
            </a:r>
          </a:p>
          <a:p>
            <a:endParaRPr lang="en-US" sz="2000" dirty="0">
              <a:sym typeface="Wingdings"/>
            </a:endParaRPr>
          </a:p>
          <a:p>
            <a:r>
              <a:rPr lang="en-US" sz="2000" b="1" dirty="0" smtClean="0">
                <a:solidFill>
                  <a:schemeClr val="accent4"/>
                </a:solidFill>
                <a:sym typeface="Wingdings"/>
              </a:rPr>
              <a:t>SM Higgs</a:t>
            </a:r>
            <a:r>
              <a:rPr lang="en-US" sz="2000" dirty="0" smtClean="0">
                <a:sym typeface="Wingdings"/>
              </a:rPr>
              <a:t>: </a:t>
            </a:r>
            <a:r>
              <a:rPr lang="en-US" sz="2000" dirty="0" err="1" smtClean="0">
                <a:sym typeface="Wingdings"/>
              </a:rPr>
              <a:t>ggH</a:t>
            </a:r>
            <a:r>
              <a:rPr lang="en-US" sz="2000" dirty="0" smtClean="0">
                <a:sym typeface="Wingdings"/>
              </a:rPr>
              <a:t> and </a:t>
            </a:r>
            <a:r>
              <a:rPr lang="en-US" sz="2000" dirty="0" err="1" smtClean="0">
                <a:sym typeface="Wingdings"/>
              </a:rPr>
              <a:t>qqH</a:t>
            </a:r>
            <a:r>
              <a:rPr lang="en-US" sz="2000" dirty="0" smtClean="0">
                <a:sym typeface="Wingdings"/>
              </a:rPr>
              <a:t> with </a:t>
            </a:r>
            <a:r>
              <a:rPr lang="en-US" sz="2000" dirty="0" err="1" smtClean="0">
                <a:sym typeface="Wingdings"/>
              </a:rPr>
              <a:t>H</a:t>
            </a:r>
            <a:r>
              <a:rPr lang="en-US" sz="2000" dirty="0" err="1" smtClean="0">
                <a:latin typeface="Symbol" charset="2"/>
                <a:cs typeface="Symbol" charset="2"/>
                <a:sym typeface="Wingdings"/>
              </a:rPr>
              <a:t>tt</a:t>
            </a:r>
            <a:endParaRPr lang="en-US" sz="2000" dirty="0" smtClean="0">
              <a:latin typeface="Symbol" charset="2"/>
              <a:cs typeface="Symbol" charset="2"/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r>
              <a:rPr lang="en-US" sz="2000" b="1" dirty="0" err="1" smtClean="0">
                <a:solidFill>
                  <a:schemeClr val="accent3"/>
                </a:solidFill>
                <a:sym typeface="Wingdings"/>
              </a:rPr>
              <a:t>Diboson</a:t>
            </a:r>
            <a:r>
              <a:rPr lang="en-US" sz="2000" dirty="0" smtClean="0">
                <a:sym typeface="Wingdings"/>
              </a:rPr>
              <a:t>: includes WW, WZ, ZZ, and single top</a:t>
            </a:r>
          </a:p>
          <a:p>
            <a:endParaRPr lang="en-US" sz="2000" dirty="0">
              <a:sym typeface="Wingdings"/>
            </a:endParaRPr>
          </a:p>
          <a:p>
            <a:r>
              <a:rPr lang="en-US" sz="2000" b="1" dirty="0" smtClean="0">
                <a:solidFill>
                  <a:schemeClr val="accent1"/>
                </a:solidFill>
                <a:sym typeface="Wingdings"/>
              </a:rPr>
              <a:t>Reducible</a:t>
            </a:r>
            <a:r>
              <a:rPr lang="en-US" sz="2000" dirty="0" smtClean="0">
                <a:sym typeface="Wingdings"/>
              </a:rPr>
              <a:t>: estimated with fake rate method  (dominant background)</a:t>
            </a:r>
            <a:endParaRPr lang="en-US" sz="2000" dirty="0"/>
          </a:p>
        </p:txBody>
      </p:sp>
      <p:pic>
        <p:nvPicPr>
          <p:cNvPr id="6" name="Picture 5" descr="mcoll_et_h1_R1_nomin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543" y="1873249"/>
            <a:ext cx="3789025" cy="366712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9411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42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6513" y="62310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Distributions after final selection: </a:t>
            </a:r>
            <a:r>
              <a:rPr lang="en-US" b="1" dirty="0" err="1" smtClean="0">
                <a:solidFill>
                  <a:schemeClr val="tx1"/>
                </a:solidFill>
              </a:rPr>
              <a:t>eτ</a:t>
            </a:r>
            <a:r>
              <a:rPr lang="en-US" b="1" baseline="-25000" dirty="0" err="1" smtClean="0">
                <a:solidFill>
                  <a:schemeClr val="tx1"/>
                </a:solidFill>
              </a:rPr>
              <a:t>h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201837" y="1600200"/>
            <a:ext cx="2622550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Good data/MC agreement</a:t>
            </a:r>
          </a:p>
          <a:p>
            <a:endParaRPr lang="en-US" sz="2000" dirty="0"/>
          </a:p>
          <a:p>
            <a:r>
              <a:rPr lang="en-US" sz="2000" dirty="0" smtClean="0"/>
              <a:t>Large weights </a:t>
            </a:r>
            <a:r>
              <a:rPr lang="en-US" sz="2000" smtClean="0"/>
              <a:t>for the </a:t>
            </a:r>
            <a:r>
              <a:rPr lang="en-US" sz="2000" dirty="0" smtClean="0"/>
              <a:t>reducible background (visible in last plot)</a:t>
            </a:r>
          </a:p>
          <a:p>
            <a:endParaRPr lang="en-US" sz="2000" dirty="0"/>
          </a:p>
          <a:p>
            <a:r>
              <a:rPr lang="en-US" sz="2000" dirty="0" smtClean="0"/>
              <a:t>Only statistical uncertainty drawn</a:t>
            </a:r>
            <a:endParaRPr lang="en-US" sz="2000" dirty="0"/>
          </a:p>
        </p:txBody>
      </p:sp>
      <p:pic>
        <p:nvPicPr>
          <p:cNvPr id="5" name="Picture 4" descr="mcoll_et_h0_R1_selec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0" y="845080"/>
            <a:ext cx="2802978" cy="2712801"/>
          </a:xfrm>
          <a:prstGeom prst="rect">
            <a:avLst/>
          </a:prstGeom>
        </p:spPr>
      </p:pic>
      <p:pic>
        <p:nvPicPr>
          <p:cNvPr id="6" name="Picture 5" descr="mcoll_et_h1_R1_selec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792" y="845079"/>
            <a:ext cx="2738045" cy="2649957"/>
          </a:xfrm>
          <a:prstGeom prst="rect">
            <a:avLst/>
          </a:prstGeom>
        </p:spPr>
      </p:pic>
      <p:pic>
        <p:nvPicPr>
          <p:cNvPr id="7" name="Picture 6" descr="mcoll_et_h2_R1_selec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0" y="3557881"/>
            <a:ext cx="2802978" cy="2712802"/>
          </a:xfrm>
          <a:prstGeom prst="rect">
            <a:avLst/>
          </a:prstGeom>
        </p:spPr>
      </p:pic>
      <p:pic>
        <p:nvPicPr>
          <p:cNvPr id="8" name="Picture 7" descr="mcoll_et_h3_R1_selecti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792" y="3557881"/>
            <a:ext cx="2738045" cy="2649957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9729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43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61950" y="0"/>
            <a:ext cx="8534400" cy="758825"/>
          </a:xfrm>
        </p:spPr>
        <p:txBody>
          <a:bodyPr/>
          <a:lstStyle/>
          <a:p>
            <a:r>
              <a:rPr lang="en-US" sz="3200" dirty="0" smtClean="0">
                <a:solidFill>
                  <a:schemeClr val="tx1"/>
                </a:solidFill>
              </a:rPr>
              <a:t>Backgrounds</a:t>
            </a:r>
            <a:r>
              <a:rPr lang="en-US" b="1" dirty="0" smtClean="0">
                <a:solidFill>
                  <a:schemeClr val="tx1"/>
                </a:solidFill>
              </a:rPr>
              <a:t>: eτ</a:t>
            </a:r>
            <a:r>
              <a:rPr lang="en-US" b="1" baseline="-25000" dirty="0" smtClean="0">
                <a:solidFill>
                  <a:schemeClr val="tx1"/>
                </a:solidFill>
              </a:rPr>
              <a:t>μ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13221" y="758825"/>
            <a:ext cx="4629150" cy="536575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en-US" sz="2000" dirty="0"/>
          </a:p>
          <a:p>
            <a:r>
              <a:rPr lang="en-US" sz="2000" b="1" dirty="0" err="1" smtClean="0">
                <a:solidFill>
                  <a:srgbClr val="E6B946"/>
                </a:solidFill>
              </a:rPr>
              <a:t>Z</a:t>
            </a:r>
            <a:r>
              <a:rPr lang="en-US" sz="2000" b="1" dirty="0" err="1" smtClean="0">
                <a:solidFill>
                  <a:srgbClr val="E6B946"/>
                </a:solidFill>
                <a:sym typeface="Wingdings"/>
              </a:rPr>
              <a:t></a:t>
            </a:r>
            <a:r>
              <a:rPr lang="en-US" sz="2000" b="1" dirty="0" err="1" smtClean="0">
                <a:solidFill>
                  <a:srgbClr val="E6B946"/>
                </a:solidFill>
                <a:latin typeface="Symbol" charset="2"/>
                <a:cs typeface="Symbol" charset="2"/>
                <a:sym typeface="Wingdings"/>
              </a:rPr>
              <a:t>tt</a:t>
            </a:r>
            <a:r>
              <a:rPr lang="en-US" sz="2000" dirty="0" smtClean="0">
                <a:sym typeface="Wingdings"/>
              </a:rPr>
              <a:t>: taken from </a:t>
            </a:r>
            <a:r>
              <a:rPr lang="en-US" sz="2000" dirty="0" err="1" smtClean="0">
                <a:sym typeface="Wingdings"/>
              </a:rPr>
              <a:t>Madgraph</a:t>
            </a:r>
            <a:r>
              <a:rPr lang="en-US" sz="2000" dirty="0" smtClean="0">
                <a:sym typeface="Wingdings"/>
              </a:rPr>
              <a:t> MC, with stitched exclusive (DY1(2/3/4)Jets) and inclusive samples (dominant in 0 and 1-jet)</a:t>
            </a:r>
          </a:p>
          <a:p>
            <a:endParaRPr lang="en-US" sz="2000" dirty="0">
              <a:sym typeface="Wingdings"/>
            </a:endParaRPr>
          </a:p>
          <a:p>
            <a:r>
              <a:rPr lang="en-US" sz="2000" b="1" dirty="0" smtClean="0">
                <a:solidFill>
                  <a:schemeClr val="accent1"/>
                </a:solidFill>
                <a:sym typeface="Wingdings"/>
              </a:rPr>
              <a:t>Other </a:t>
            </a:r>
            <a:r>
              <a:rPr lang="en-US" sz="2000" b="1" dirty="0" err="1" smtClean="0">
                <a:solidFill>
                  <a:schemeClr val="accent1"/>
                </a:solidFill>
                <a:sym typeface="Wingdings"/>
              </a:rPr>
              <a:t>Drell</a:t>
            </a:r>
            <a:r>
              <a:rPr lang="en-US" sz="2000" b="1" dirty="0" smtClean="0">
                <a:solidFill>
                  <a:schemeClr val="accent1"/>
                </a:solidFill>
                <a:sym typeface="Wingdings"/>
              </a:rPr>
              <a:t>-Yan</a:t>
            </a:r>
            <a:r>
              <a:rPr lang="en-US" sz="2000" dirty="0" smtClean="0">
                <a:sym typeface="Wingdings"/>
              </a:rPr>
              <a:t>: </a:t>
            </a:r>
            <a:r>
              <a:rPr lang="en-US" sz="2000" dirty="0" err="1" smtClean="0">
                <a:sym typeface="Wingdings"/>
              </a:rPr>
              <a:t>Zll</a:t>
            </a:r>
            <a:r>
              <a:rPr lang="en-US" sz="2000" dirty="0" smtClean="0">
                <a:sym typeface="Wingdings"/>
              </a:rPr>
              <a:t> and events where a jet fakes the </a:t>
            </a:r>
            <a:r>
              <a:rPr lang="en-US" sz="2000" dirty="0" err="1" smtClean="0">
                <a:latin typeface="Symbol" charset="2"/>
                <a:cs typeface="Symbol" charset="2"/>
                <a:sym typeface="Wingdings"/>
              </a:rPr>
              <a:t>t</a:t>
            </a:r>
            <a:r>
              <a:rPr lang="en-US" sz="2000" baseline="-25000" dirty="0" err="1" smtClean="0">
                <a:sym typeface="Wingdings"/>
              </a:rPr>
              <a:t>h</a:t>
            </a:r>
            <a:r>
              <a:rPr lang="en-US" sz="2000" baseline="-25000" dirty="0" smtClean="0">
                <a:sym typeface="Wingdings"/>
              </a:rPr>
              <a:t> </a:t>
            </a:r>
          </a:p>
          <a:p>
            <a:endParaRPr lang="en-US" sz="2000" dirty="0">
              <a:sym typeface="Wingdings"/>
            </a:endParaRPr>
          </a:p>
          <a:p>
            <a:r>
              <a:rPr lang="en-US" sz="2000" b="1" dirty="0" err="1">
                <a:solidFill>
                  <a:schemeClr val="accent4"/>
                </a:solidFill>
                <a:sym typeface="Wingdings"/>
              </a:rPr>
              <a:t>t</a:t>
            </a:r>
            <a:r>
              <a:rPr lang="en-US" sz="2000" b="1" dirty="0" err="1" smtClean="0">
                <a:solidFill>
                  <a:schemeClr val="accent4"/>
                </a:solidFill>
                <a:sym typeface="Wingdings"/>
              </a:rPr>
              <a:t>tbar</a:t>
            </a:r>
            <a:r>
              <a:rPr lang="en-US" sz="2000" dirty="0" smtClean="0">
                <a:sym typeface="Wingdings"/>
              </a:rPr>
              <a:t>: from </a:t>
            </a:r>
            <a:r>
              <a:rPr lang="en-US" sz="2000" dirty="0" err="1" smtClean="0">
                <a:sym typeface="Wingdings"/>
              </a:rPr>
              <a:t>Powheg</a:t>
            </a:r>
            <a:r>
              <a:rPr lang="en-US" sz="2000" dirty="0" smtClean="0">
                <a:sym typeface="Wingdings"/>
              </a:rPr>
              <a:t> MC, top </a:t>
            </a:r>
            <a:r>
              <a:rPr lang="en-US" sz="2000" dirty="0" err="1" smtClean="0">
                <a:sym typeface="Wingdings"/>
              </a:rPr>
              <a:t>p</a:t>
            </a:r>
            <a:r>
              <a:rPr lang="en-US" sz="2000" baseline="-25000" dirty="0" err="1" smtClean="0">
                <a:sym typeface="Wingdings"/>
              </a:rPr>
              <a:t>T</a:t>
            </a:r>
            <a:r>
              <a:rPr lang="en-US" sz="2000" dirty="0" smtClean="0">
                <a:sym typeface="Wingdings"/>
              </a:rPr>
              <a:t> reweighting applied (dominant in 2-jet)</a:t>
            </a:r>
          </a:p>
          <a:p>
            <a:endParaRPr lang="en-US" sz="2000" dirty="0">
              <a:sym typeface="Wingdings"/>
            </a:endParaRPr>
          </a:p>
          <a:p>
            <a:r>
              <a:rPr lang="en-US" sz="2000" b="1" dirty="0" smtClean="0">
                <a:solidFill>
                  <a:schemeClr val="bg2"/>
                </a:solidFill>
                <a:sym typeface="Wingdings"/>
              </a:rPr>
              <a:t>SM Higgs</a:t>
            </a:r>
            <a:r>
              <a:rPr lang="en-US" sz="2000" dirty="0" smtClean="0">
                <a:sym typeface="Wingdings"/>
              </a:rPr>
              <a:t>: </a:t>
            </a:r>
            <a:r>
              <a:rPr lang="en-US" sz="2000" dirty="0" err="1" smtClean="0">
                <a:sym typeface="Wingdings"/>
              </a:rPr>
              <a:t>ggH</a:t>
            </a:r>
            <a:r>
              <a:rPr lang="en-US" sz="2000" dirty="0" smtClean="0">
                <a:sym typeface="Wingdings"/>
              </a:rPr>
              <a:t> and </a:t>
            </a:r>
            <a:r>
              <a:rPr lang="en-US" sz="2000" dirty="0" err="1" smtClean="0">
                <a:sym typeface="Wingdings"/>
              </a:rPr>
              <a:t>qqH</a:t>
            </a:r>
            <a:r>
              <a:rPr lang="en-US" sz="2000" dirty="0" smtClean="0">
                <a:sym typeface="Wingdings"/>
              </a:rPr>
              <a:t> with </a:t>
            </a:r>
            <a:r>
              <a:rPr lang="en-US" sz="2000" dirty="0" err="1" smtClean="0">
                <a:sym typeface="Wingdings"/>
              </a:rPr>
              <a:t>H</a:t>
            </a:r>
            <a:r>
              <a:rPr lang="en-US" sz="2000" dirty="0" err="1" smtClean="0">
                <a:latin typeface="Symbol" charset="2"/>
                <a:cs typeface="Symbol" charset="2"/>
                <a:sym typeface="Wingdings"/>
              </a:rPr>
              <a:t>tt</a:t>
            </a:r>
            <a:endParaRPr lang="en-US" sz="2000" dirty="0" smtClean="0">
              <a:latin typeface="Symbol" charset="2"/>
              <a:cs typeface="Symbol" charset="2"/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r>
              <a:rPr lang="en-US" sz="2000" b="1" dirty="0" err="1" smtClean="0">
                <a:solidFill>
                  <a:schemeClr val="accent5"/>
                </a:solidFill>
                <a:sym typeface="Wingdings"/>
              </a:rPr>
              <a:t>Diboson</a:t>
            </a:r>
            <a:r>
              <a:rPr lang="en-US" sz="2000" dirty="0" smtClean="0">
                <a:sym typeface="Wingdings"/>
              </a:rPr>
              <a:t>: includes WW, WZ, ZZ, and single top</a:t>
            </a:r>
          </a:p>
          <a:p>
            <a:endParaRPr lang="en-US" sz="2000" dirty="0">
              <a:sym typeface="Wingdings"/>
            </a:endParaRPr>
          </a:p>
          <a:p>
            <a:r>
              <a:rPr lang="en-US" sz="2000" b="1" dirty="0" smtClean="0">
                <a:solidFill>
                  <a:srgbClr val="ED82B9"/>
                </a:solidFill>
                <a:sym typeface="Wingdings"/>
              </a:rPr>
              <a:t>QCD</a:t>
            </a:r>
            <a:r>
              <a:rPr lang="en-US" sz="2000" dirty="0" smtClean="0">
                <a:sym typeface="Wingdings"/>
              </a:rPr>
              <a:t>: from SS data</a:t>
            </a:r>
            <a:endParaRPr lang="en-US" sz="20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r>
              <a:rPr lang="en-US" sz="2000" b="1" dirty="0" err="1" smtClean="0">
                <a:solidFill>
                  <a:schemeClr val="accent2"/>
                </a:solidFill>
                <a:sym typeface="Wingdings"/>
              </a:rPr>
              <a:t>W+jets</a:t>
            </a:r>
            <a:r>
              <a:rPr lang="en-US" sz="2000" dirty="0" smtClean="0">
                <a:sym typeface="Wingdings"/>
              </a:rPr>
              <a:t>: from MC stitched samples</a:t>
            </a:r>
          </a:p>
        </p:txBody>
      </p:sp>
      <p:pic>
        <p:nvPicPr>
          <p:cNvPr id="7" name="Picture 6" descr="emu_em_2jet_gg_pres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543" y="1857374"/>
            <a:ext cx="3714750" cy="357187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0276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44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951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Final selection plots: </a:t>
            </a:r>
            <a:r>
              <a:rPr lang="en-US" b="1" dirty="0">
                <a:solidFill>
                  <a:schemeClr val="tx1"/>
                </a:solidFill>
              </a:rPr>
              <a:t>eτ</a:t>
            </a:r>
            <a:r>
              <a:rPr lang="en-US" b="1" baseline="-25000" dirty="0">
                <a:solidFill>
                  <a:schemeClr val="tx1"/>
                </a:solidFill>
              </a:rPr>
              <a:t>μ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223000" y="1572029"/>
            <a:ext cx="2667000" cy="4525963"/>
          </a:xfrm>
        </p:spPr>
        <p:txBody>
          <a:bodyPr>
            <a:noAutofit/>
          </a:bodyPr>
          <a:lstStyle/>
          <a:p>
            <a:r>
              <a:rPr lang="en-US" sz="2000" dirty="0" smtClean="0"/>
              <a:t>Good data/MC agreement in all categories</a:t>
            </a:r>
          </a:p>
          <a:p>
            <a:endParaRPr lang="en-US" sz="2000" dirty="0"/>
          </a:p>
          <a:p>
            <a:r>
              <a:rPr lang="en-US" sz="2000" dirty="0" smtClean="0"/>
              <a:t>Only statistical uncertainty drawn</a:t>
            </a:r>
            <a:endParaRPr lang="en-US" sz="2000" dirty="0"/>
          </a:p>
        </p:txBody>
      </p:sp>
      <p:pic>
        <p:nvPicPr>
          <p:cNvPr id="5" name="Picture 4" descr="emu_em_0jet_selec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09" y="1022720"/>
            <a:ext cx="2668679" cy="2566038"/>
          </a:xfrm>
          <a:prstGeom prst="rect">
            <a:avLst/>
          </a:prstGeom>
        </p:spPr>
      </p:pic>
      <p:pic>
        <p:nvPicPr>
          <p:cNvPr id="6" name="Picture 5" descr="emu_em_1jet_selec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106" y="1022720"/>
            <a:ext cx="2668679" cy="2566038"/>
          </a:xfrm>
          <a:prstGeom prst="rect">
            <a:avLst/>
          </a:prstGeom>
        </p:spPr>
      </p:pic>
      <p:pic>
        <p:nvPicPr>
          <p:cNvPr id="7" name="Picture 6" descr="emu_em_2jet_gg_selec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08" y="3835011"/>
            <a:ext cx="2668679" cy="2566037"/>
          </a:xfrm>
          <a:prstGeom prst="rect">
            <a:avLst/>
          </a:prstGeom>
        </p:spPr>
      </p:pic>
      <p:pic>
        <p:nvPicPr>
          <p:cNvPr id="8" name="Picture 7" descr="emu_em_2jet_vbf_selecti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105" y="3830994"/>
            <a:ext cx="2668679" cy="2566038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450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791355"/>
              </p:ext>
            </p:extLst>
          </p:nvPr>
        </p:nvGraphicFramePr>
        <p:xfrm>
          <a:off x="716683" y="1387056"/>
          <a:ext cx="7802226" cy="268842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05868"/>
                <a:gridCol w="1854699"/>
                <a:gridCol w="751905"/>
                <a:gridCol w="814648"/>
                <a:gridCol w="780958"/>
                <a:gridCol w="743654"/>
                <a:gridCol w="1250494"/>
              </a:tblGrid>
              <a:tr h="332586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2-gg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2-vbf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Combined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621">
                <a:tc rowSpan="4">
                  <a:txBody>
                    <a:bodyPr/>
                    <a:lstStyle/>
                    <a:p>
                      <a:pPr algn="ctr" rtl="0" fontAlgn="b"/>
                      <a:r>
                        <a:rPr lang="en-US" sz="2000" b="1" dirty="0" err="1" smtClean="0">
                          <a:solidFill>
                            <a:schemeClr val="tx1"/>
                          </a:solidFill>
                        </a:rPr>
                        <a:t>eτ</a:t>
                      </a:r>
                      <a:r>
                        <a:rPr lang="en-US" sz="2000" b="1" baseline="-25000" dirty="0" err="1" smtClean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en-US" sz="2000" b="1" baseline="-250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rtl="0" fontAlgn="b"/>
                      <a:endParaRPr lang="en-US" sz="2000" b="1" baseline="-250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rtl="0" fontAlgn="b"/>
                      <a:endParaRPr lang="en-US" sz="2000" dirty="0">
                        <a:effectLst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dirty="0">
                        <a:effectLst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hr-HR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 jet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hr-HR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 jet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 jets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gg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 jets vbf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Combined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621">
                <a:tc vMerge="1">
                  <a:txBody>
                    <a:bodyPr/>
                    <a:lstStyle/>
                    <a:p>
                      <a:pPr rtl="0" fontAlgn="b"/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Cut-based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1.85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2.44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4.45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2.24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1.16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621">
                <a:tc vMerge="1">
                  <a:txBody>
                    <a:bodyPr/>
                    <a:lstStyle/>
                    <a:p>
                      <a:pPr rtl="0" fontAlgn="b"/>
                      <a:endParaRPr lang="en-US" sz="1400" baseline="-2500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Cut on BDT, fit on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</a:t>
                      </a:r>
                      <a:r>
                        <a:rPr lang="en-US" sz="1400" baseline="-250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coll</a:t>
                      </a:r>
                      <a:endParaRPr lang="en-US" sz="1400" baseline="-2500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2.13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3.83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1.52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0.98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621">
                <a:tc vMerge="1">
                  <a:txBody>
                    <a:bodyPr/>
                    <a:lstStyle/>
                    <a:p>
                      <a:pPr rtl="0" fontAlgn="b"/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Fit on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BDT (M</a:t>
                      </a:r>
                      <a:r>
                        <a:rPr lang="en-US" sz="1400" baseline="-250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coll in input)</a:t>
                      </a:r>
                      <a:endParaRPr lang="en-US" sz="1400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0.87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1.43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2.38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1.07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0.56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621">
                <a:tc rowSpan="4"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err="1" smtClean="0">
                          <a:solidFill>
                            <a:schemeClr val="tx1"/>
                          </a:solidFill>
                        </a:rPr>
                        <a:t>eτ</a:t>
                      </a:r>
                      <a:r>
                        <a:rPr lang="en-US" sz="2000" b="1" baseline="-25000" dirty="0" err="1" smtClean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en-US" sz="2000" b="1" baseline="-250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baseline="-250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baseline="-25000" dirty="0" smtClean="0">
                        <a:solidFill>
                          <a:schemeClr val="tx1"/>
                        </a:solidFill>
                      </a:endParaRPr>
                    </a:p>
                    <a:p>
                      <a:pPr rtl="0" fontAlgn="b"/>
                      <a:endParaRPr lang="en-US" sz="1400" dirty="0">
                        <a:effectLst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dirty="0">
                        <a:effectLst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hr-HR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 jet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hr-HR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 jet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 jets gg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 jets vbf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Combined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621">
                <a:tc vMerge="1">
                  <a:txBody>
                    <a:bodyPr/>
                    <a:lstStyle/>
                    <a:p>
                      <a:pPr rtl="0" fontAlgn="b"/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Cut-based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1.16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4.89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2.8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621">
                <a:tc vMerge="1">
                  <a:txBody>
                    <a:bodyPr/>
                    <a:lstStyle/>
                    <a:p>
                      <a:pPr rtl="0" fontAlgn="b"/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Cut on BDT, fit on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</a:t>
                      </a:r>
                      <a:r>
                        <a:rPr lang="en-US" sz="1400" baseline="-250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coll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0.96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1.98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4.11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1.74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0.76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621">
                <a:tc vMerge="1">
                  <a:txBody>
                    <a:bodyPr/>
                    <a:lstStyle/>
                    <a:p>
                      <a:pPr rtl="0" fontAlgn="b"/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Fit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on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BDT (M</a:t>
                      </a:r>
                      <a:r>
                        <a:rPr lang="en-US" sz="1400" baseline="-250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coll in input)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0.86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1.82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3.23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1.82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</a:t>
                      </a:r>
                    </a:p>
                  </a:txBody>
                  <a:tcPr marL="38100" marR="3810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199714" y="267278"/>
            <a:ext cx="663592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Limits: </a:t>
            </a:r>
            <a:r>
              <a:rPr lang="en-US" sz="3200" b="1" dirty="0" err="1" smtClean="0"/>
              <a:t>eτ</a:t>
            </a:r>
            <a:endParaRPr lang="en-US" sz="3200" b="1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2584236" y="4647734"/>
            <a:ext cx="780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Expected </a:t>
            </a:r>
            <a:r>
              <a:rPr lang="en-US" b="1" dirty="0" err="1" smtClean="0"/>
              <a:t>eτ</a:t>
            </a:r>
            <a:r>
              <a:rPr lang="en-US" dirty="0" smtClean="0"/>
              <a:t> limits on at 20.1/fb  </a:t>
            </a:r>
            <a:endParaRPr lang="en-US" b="1" baseline="-250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5381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188510" y="2512507"/>
            <a:ext cx="5647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Combined Limits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763167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pic>
        <p:nvPicPr>
          <p:cNvPr id="5" name="Picture 4" descr="Screen Shot 2016-12-18 at 3.34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68" y="1178487"/>
            <a:ext cx="2977242" cy="4352803"/>
          </a:xfrm>
          <a:prstGeom prst="rect">
            <a:avLst/>
          </a:prstGeom>
        </p:spPr>
      </p:pic>
      <p:pic>
        <p:nvPicPr>
          <p:cNvPr id="6" name="Picture 5" descr="limitsplotMUTAUV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683" y="853658"/>
            <a:ext cx="2665260" cy="2939862"/>
          </a:xfrm>
          <a:prstGeom prst="rect">
            <a:avLst/>
          </a:prstGeom>
        </p:spPr>
      </p:pic>
      <p:pic>
        <p:nvPicPr>
          <p:cNvPr id="7" name="Picture 6" descr="limitsplotETAUV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683" y="3598882"/>
            <a:ext cx="2665260" cy="28119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70138" y="267385"/>
            <a:ext cx="5906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Combined </a:t>
            </a:r>
            <a:r>
              <a:rPr lang="en-US" sz="2400" b="1" dirty="0"/>
              <a:t>e</a:t>
            </a:r>
            <a:r>
              <a:rPr lang="en-US" sz="2400" b="1" dirty="0" smtClean="0"/>
              <a:t>xpected limits and significance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6848034" y="2070128"/>
            <a:ext cx="984685" cy="201418"/>
          </a:xfrm>
          <a:prstGeom prst="rect">
            <a:avLst/>
          </a:prstGeom>
          <a:solidFill>
            <a:srgbClr val="FFFFFF"/>
          </a:solidFill>
          <a:ln/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48034" y="4762632"/>
            <a:ext cx="984685" cy="201418"/>
          </a:xfrm>
          <a:prstGeom prst="rect">
            <a:avLst/>
          </a:prstGeom>
          <a:solidFill>
            <a:srgbClr val="FFFFFF"/>
          </a:solidFill>
          <a:ln/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894134" y="3793519"/>
            <a:ext cx="882638" cy="100709"/>
          </a:xfrm>
          <a:prstGeom prst="rect">
            <a:avLst/>
          </a:prstGeom>
          <a:solidFill>
            <a:srgbClr val="FFFFFF"/>
          </a:solidFill>
          <a:ln/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825657" y="1077778"/>
            <a:ext cx="984685" cy="100709"/>
          </a:xfrm>
          <a:prstGeom prst="rect">
            <a:avLst/>
          </a:prstGeom>
          <a:solidFill>
            <a:srgbClr val="FFFFFF"/>
          </a:solidFill>
          <a:ln/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090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046210" y="192555"/>
            <a:ext cx="5433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Systematics: Plans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93913" y="715775"/>
            <a:ext cx="83422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err="1" smtClean="0"/>
              <a:t>Btag</a:t>
            </a:r>
            <a:r>
              <a:rPr lang="en-US" dirty="0" smtClean="0"/>
              <a:t> uncertainties in </a:t>
            </a:r>
            <a:r>
              <a:rPr lang="en-US" b="1" dirty="0" smtClean="0"/>
              <a:t>(</a:t>
            </a:r>
            <a:r>
              <a:rPr lang="en-US" b="1" dirty="0" err="1" smtClean="0">
                <a:solidFill>
                  <a:srgbClr val="000000"/>
                </a:solidFill>
                <a:sym typeface="Wingdings"/>
              </a:rPr>
              <a:t>eμ</a:t>
            </a:r>
            <a:r>
              <a:rPr lang="en-US" b="1" dirty="0" smtClean="0">
                <a:solidFill>
                  <a:srgbClr val="000000"/>
                </a:solidFill>
                <a:sym typeface="Wingdings"/>
              </a:rPr>
              <a:t>) 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calculated: to replace 3% overall uncertainty applied now</a:t>
            </a:r>
          </a:p>
          <a:p>
            <a:pPr marL="285750" indent="-285750">
              <a:buFont typeface="Wingdings" charset="2"/>
              <a:buChar char="Ø"/>
            </a:pPr>
            <a:endParaRPr lang="en-US" b="1" dirty="0">
              <a:solidFill>
                <a:srgbClr val="000000"/>
              </a:solidFill>
              <a:sym typeface="Wingdings"/>
            </a:endParaRPr>
          </a:p>
          <a:p>
            <a:pPr marL="285750" indent="-285750">
              <a:buFont typeface="Wingdings" charset="2"/>
              <a:buChar char="Ø"/>
            </a:pPr>
            <a:endParaRPr lang="en-US" b="1" dirty="0" smtClean="0">
              <a:solidFill>
                <a:srgbClr val="000000"/>
              </a:solidFill>
              <a:sym typeface="Wingdings"/>
            </a:endParaRPr>
          </a:p>
          <a:p>
            <a:pPr marL="285750" indent="-285750">
              <a:buFont typeface="Wingdings" charset="2"/>
              <a:buChar char="Ø"/>
            </a:pPr>
            <a:endParaRPr lang="en-US" b="1" dirty="0">
              <a:solidFill>
                <a:srgbClr val="000000"/>
              </a:solidFill>
              <a:sym typeface="Wingdings"/>
            </a:endParaRPr>
          </a:p>
          <a:p>
            <a:pPr marL="285750" indent="-285750">
              <a:buFont typeface="Wingdings" charset="2"/>
              <a:buChar char="Ø"/>
            </a:pPr>
            <a:endParaRPr lang="en-US" b="1" dirty="0" smtClean="0">
              <a:solidFill>
                <a:srgbClr val="000000"/>
              </a:solidFill>
              <a:sym typeface="Wingdings"/>
            </a:endParaRPr>
          </a:p>
          <a:p>
            <a:pPr marL="285750" indent="-285750">
              <a:buFont typeface="Wingdings" charset="2"/>
              <a:buChar char="Ø"/>
            </a:pPr>
            <a:endParaRPr lang="en-US" b="1" dirty="0">
              <a:solidFill>
                <a:srgbClr val="000000"/>
              </a:solidFill>
              <a:sym typeface="Wingdings"/>
            </a:endParaRPr>
          </a:p>
          <a:p>
            <a:pPr marL="285750" indent="-285750">
              <a:buFont typeface="Wingdings" charset="2"/>
              <a:buChar char="Ø"/>
            </a:pPr>
            <a:endParaRPr lang="en-US" b="1" dirty="0" smtClean="0">
              <a:solidFill>
                <a:srgbClr val="000000"/>
              </a:solidFill>
              <a:sym typeface="Wingdings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sym typeface="Wingdings"/>
              </a:rPr>
              <a:t>Misidentified background shape uncertainty</a:t>
            </a:r>
            <a:endParaRPr lang="en-US" dirty="0">
              <a:solidFill>
                <a:srgbClr val="000000"/>
              </a:solidFill>
              <a:sym typeface="Wingdings"/>
            </a:endParaRPr>
          </a:p>
        </p:txBody>
      </p:sp>
      <p:pic>
        <p:nvPicPr>
          <p:cNvPr id="8" name="Picture 7" descr="Screen Shot 2016-12-18 at 5.56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893" y="1229988"/>
            <a:ext cx="5433040" cy="11182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74808" y="2348281"/>
            <a:ext cx="4498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(negligible in all other backgrounds)</a:t>
            </a:r>
            <a:endParaRPr lang="en-US" sz="1400" dirty="0"/>
          </a:p>
        </p:txBody>
      </p:sp>
      <p:pic>
        <p:nvPicPr>
          <p:cNvPr id="10" name="Picture 9" descr="Screen Shot 2016-12-18 at 6.00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63" y="3093913"/>
            <a:ext cx="2910557" cy="2757370"/>
          </a:xfrm>
          <a:prstGeom prst="rect">
            <a:avLst/>
          </a:prstGeom>
        </p:spPr>
      </p:pic>
      <p:pic>
        <p:nvPicPr>
          <p:cNvPr id="12" name="Picture 11" descr="Screen Shot 2016-12-18 at 6.02.3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047" y="3003086"/>
            <a:ext cx="3011467" cy="283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70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49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415"/>
            <a:ext cx="8534400" cy="868585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Contamination (I): LFV H</a:t>
            </a:r>
            <a:r>
              <a:rPr lang="en-US" sz="2400" dirty="0" smtClean="0">
                <a:solidFill>
                  <a:srgbClr val="000000"/>
                </a:solidFill>
                <a:sym typeface="Wingdings"/>
              </a:rPr>
              <a:t></a:t>
            </a:r>
            <a:r>
              <a:rPr lang="en-US" sz="2400" b="1" dirty="0">
                <a:solidFill>
                  <a:srgbClr val="000000"/>
                </a:solidFill>
                <a:sym typeface="Wingdings"/>
              </a:rPr>
              <a:t>µ</a:t>
            </a:r>
            <a:r>
              <a:rPr lang="en-US" sz="2400" b="1" dirty="0" err="1">
                <a:solidFill>
                  <a:srgbClr val="000000"/>
                </a:solidFill>
                <a:sym typeface="Wingdings"/>
              </a:rPr>
              <a:t>τ</a:t>
            </a:r>
            <a:r>
              <a:rPr lang="en-US" sz="2400" b="1" baseline="-25000" dirty="0" err="1">
                <a:solidFill>
                  <a:srgbClr val="000000"/>
                </a:solidFill>
                <a:sym typeface="Wingdings"/>
              </a:rPr>
              <a:t>e</a:t>
            </a:r>
            <a:r>
              <a:rPr lang="en-US" sz="2400" baseline="-25000" dirty="0" smtClean="0">
                <a:solidFill>
                  <a:srgbClr val="000000"/>
                </a:solidFill>
                <a:sym typeface="Wingdings"/>
              </a:rPr>
              <a:t>  </a:t>
            </a:r>
            <a:r>
              <a:rPr lang="en-US" sz="2400" dirty="0" smtClean="0">
                <a:solidFill>
                  <a:srgbClr val="000000"/>
                </a:solidFill>
                <a:sym typeface="Wingdings"/>
              </a:rPr>
              <a:t>in  </a:t>
            </a:r>
            <a:r>
              <a:rPr lang="en-US" sz="2400" dirty="0" err="1" smtClean="0">
                <a:solidFill>
                  <a:srgbClr val="000000"/>
                </a:solidFill>
              </a:rPr>
              <a:t>H</a:t>
            </a:r>
            <a:r>
              <a:rPr lang="en-US" sz="2400" dirty="0" err="1" smtClean="0">
                <a:solidFill>
                  <a:srgbClr val="000000"/>
                </a:solidFill>
                <a:sym typeface="Wingdings"/>
              </a:rPr>
              <a:t></a:t>
            </a:r>
            <a:r>
              <a:rPr lang="en-US" sz="2400" b="1" dirty="0" err="1" smtClean="0">
                <a:solidFill>
                  <a:srgbClr val="000000"/>
                </a:solidFill>
                <a:sym typeface="Wingdings"/>
              </a:rPr>
              <a:t>eτ</a:t>
            </a:r>
            <a:r>
              <a:rPr lang="en-US" sz="2400" b="1" baseline="-25000" dirty="0" err="1" smtClean="0">
                <a:solidFill>
                  <a:srgbClr val="000000"/>
                </a:solidFill>
                <a:sym typeface="Wingdings"/>
              </a:rPr>
              <a:t>μ</a:t>
            </a:r>
            <a:r>
              <a:rPr lang="en-US" sz="2400" b="1" baseline="-25000" dirty="0">
                <a:solidFill>
                  <a:srgbClr val="000000"/>
                </a:solidFill>
                <a:sym typeface="Wingdings"/>
              </a:rPr>
              <a:t/>
            </a:r>
            <a:br>
              <a:rPr lang="en-US" sz="2400" b="1" baseline="-25000" dirty="0">
                <a:solidFill>
                  <a:srgbClr val="000000"/>
                </a:solidFill>
                <a:sym typeface="Wingdings"/>
              </a:rPr>
            </a:br>
            <a:endParaRPr lang="en-US" sz="2400" b="1" baseline="-25000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97876" y="1143000"/>
            <a:ext cx="5416601" cy="4856163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1800" smtClean="0"/>
              <a:t>After the </a:t>
            </a:r>
            <a:r>
              <a:rPr lang="en-US" sz="1800" dirty="0"/>
              <a:t>c</a:t>
            </a:r>
            <a:r>
              <a:rPr lang="en-US" sz="1800" dirty="0" smtClean="0"/>
              <a:t>ut-based selection</a:t>
            </a:r>
            <a:r>
              <a:rPr lang="en-US" sz="1800" smtClean="0"/>
              <a:t>, there </a:t>
            </a:r>
            <a:r>
              <a:rPr lang="en-US" sz="1800" dirty="0" smtClean="0"/>
              <a:t>is 1 H</a:t>
            </a:r>
            <a:r>
              <a:rPr lang="en-US" sz="1800" dirty="0" smtClean="0">
                <a:sym typeface="Wingdings"/>
              </a:rPr>
              <a:t></a:t>
            </a:r>
            <a:r>
              <a:rPr lang="en-US" sz="1800" b="1" dirty="0" smtClean="0">
                <a:solidFill>
                  <a:srgbClr val="000000"/>
                </a:solidFill>
                <a:sym typeface="Wingdings"/>
              </a:rPr>
              <a:t>µ</a:t>
            </a:r>
            <a:r>
              <a:rPr lang="en-US" sz="1800" b="1" dirty="0" err="1" smtClean="0">
                <a:solidFill>
                  <a:srgbClr val="000000"/>
                </a:solidFill>
                <a:sym typeface="Wingdings"/>
              </a:rPr>
              <a:t>τ</a:t>
            </a:r>
            <a:r>
              <a:rPr lang="en-US" sz="1800" b="1" baseline="-25000" dirty="0" err="1" smtClean="0">
                <a:solidFill>
                  <a:srgbClr val="000000"/>
                </a:solidFill>
                <a:sym typeface="Wingdings"/>
              </a:rPr>
              <a:t>e</a:t>
            </a:r>
            <a:r>
              <a:rPr lang="en-US" sz="1800" b="1" baseline="-25000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sz="1800" dirty="0" smtClean="0">
                <a:sym typeface="Wingdings"/>
              </a:rPr>
              <a:t>event for 40 to 60  </a:t>
            </a:r>
            <a:r>
              <a:rPr lang="en-US" sz="1800" dirty="0" err="1" smtClean="0">
                <a:sym typeface="Wingdings"/>
              </a:rPr>
              <a:t>H</a:t>
            </a:r>
            <a:r>
              <a:rPr lang="en-US" sz="1800" b="1" dirty="0" err="1" smtClean="0">
                <a:solidFill>
                  <a:srgbClr val="000000"/>
                </a:solidFill>
                <a:sym typeface="Wingdings"/>
              </a:rPr>
              <a:t>eτ</a:t>
            </a:r>
            <a:r>
              <a:rPr lang="en-US" sz="1800" b="1" baseline="-25000" dirty="0" err="1" smtClean="0">
                <a:solidFill>
                  <a:srgbClr val="000000"/>
                </a:solidFill>
                <a:sym typeface="Wingdings"/>
              </a:rPr>
              <a:t>μ</a:t>
            </a:r>
            <a:r>
              <a:rPr lang="en-US" sz="1800" dirty="0" smtClean="0">
                <a:sym typeface="Wingdings"/>
              </a:rPr>
              <a:t> events  depending </a:t>
            </a:r>
            <a:r>
              <a:rPr lang="en-US" sz="1800" smtClean="0">
                <a:sym typeface="Wingdings"/>
              </a:rPr>
              <a:t>on the </a:t>
            </a:r>
            <a:r>
              <a:rPr lang="en-US" sz="1800" dirty="0" smtClean="0">
                <a:sym typeface="Wingdings"/>
              </a:rPr>
              <a:t>category (assuming same branching fraction)</a:t>
            </a:r>
            <a:r>
              <a:rPr lang="en-US" sz="1800" smtClean="0">
                <a:sym typeface="Wingdings"/>
              </a:rPr>
              <a:t>. The </a:t>
            </a:r>
            <a:r>
              <a:rPr lang="en-US" sz="1800" dirty="0" smtClean="0">
                <a:sym typeface="Wingdings"/>
              </a:rPr>
              <a:t>peaks </a:t>
            </a:r>
            <a:r>
              <a:rPr lang="en-US" sz="1800" smtClean="0">
                <a:sym typeface="Wingdings"/>
              </a:rPr>
              <a:t>are both </a:t>
            </a:r>
            <a:r>
              <a:rPr lang="en-US" sz="1800" dirty="0" smtClean="0">
                <a:sym typeface="Wingdings"/>
              </a:rPr>
              <a:t>at 125 GeV.</a:t>
            </a:r>
          </a:p>
          <a:p>
            <a:pPr>
              <a:buFont typeface="Wingdings" charset="2"/>
              <a:buChar char="Ø"/>
            </a:pPr>
            <a:endParaRPr lang="en-US" sz="1800" dirty="0">
              <a:sym typeface="Wingdings"/>
            </a:endParaRPr>
          </a:p>
          <a:p>
            <a:pPr>
              <a:buFont typeface="Wingdings" charset="2"/>
              <a:buChar char="Ø"/>
            </a:pPr>
            <a:r>
              <a:rPr lang="en-US" sz="1800" smtClean="0">
                <a:sym typeface="Wingdings"/>
              </a:rPr>
              <a:t>After the </a:t>
            </a:r>
            <a:r>
              <a:rPr lang="en-US" sz="1800" dirty="0" smtClean="0">
                <a:sym typeface="Wingdings"/>
              </a:rPr>
              <a:t>BDT-based selection</a:t>
            </a:r>
            <a:r>
              <a:rPr lang="en-US" sz="1800" smtClean="0">
                <a:sym typeface="Wingdings"/>
              </a:rPr>
              <a:t>, </a:t>
            </a:r>
            <a:r>
              <a:rPr lang="en-US" sz="1800" smtClean="0"/>
              <a:t>there </a:t>
            </a:r>
            <a:r>
              <a:rPr lang="en-US" sz="1800" dirty="0"/>
              <a:t>is 1 H</a:t>
            </a:r>
            <a:r>
              <a:rPr lang="en-US" sz="1800" dirty="0" smtClean="0">
                <a:sym typeface="Wingdings"/>
              </a:rPr>
              <a:t></a:t>
            </a:r>
            <a:r>
              <a:rPr lang="en-US" sz="1800" b="1" dirty="0">
                <a:solidFill>
                  <a:srgbClr val="000000"/>
                </a:solidFill>
                <a:sym typeface="Wingdings"/>
              </a:rPr>
              <a:t>µ</a:t>
            </a:r>
            <a:r>
              <a:rPr lang="en-US" sz="1800" b="1" dirty="0" err="1">
                <a:solidFill>
                  <a:srgbClr val="000000"/>
                </a:solidFill>
                <a:sym typeface="Wingdings"/>
              </a:rPr>
              <a:t>τ</a:t>
            </a:r>
            <a:r>
              <a:rPr lang="en-US" sz="1800" b="1" baseline="-25000" dirty="0" err="1">
                <a:solidFill>
                  <a:srgbClr val="000000"/>
                </a:solidFill>
                <a:sym typeface="Wingdings"/>
              </a:rPr>
              <a:t>e</a:t>
            </a:r>
            <a:r>
              <a:rPr lang="en-US" sz="1800" dirty="0" smtClean="0">
                <a:sym typeface="Wingdings"/>
              </a:rPr>
              <a:t>  </a:t>
            </a:r>
            <a:r>
              <a:rPr lang="en-US" sz="1800" dirty="0">
                <a:sym typeface="Wingdings"/>
              </a:rPr>
              <a:t>event </a:t>
            </a:r>
            <a:r>
              <a:rPr lang="en-US" sz="1800" dirty="0" smtClean="0">
                <a:sym typeface="Wingdings"/>
              </a:rPr>
              <a:t>for about 20 </a:t>
            </a:r>
            <a:r>
              <a:rPr lang="en-US" sz="1800" dirty="0" err="1">
                <a:sym typeface="Wingdings"/>
              </a:rPr>
              <a:t>H</a:t>
            </a:r>
            <a:r>
              <a:rPr lang="en-US" sz="1800" dirty="0" err="1" smtClean="0">
                <a:sym typeface="Wingdings"/>
              </a:rPr>
              <a:t></a:t>
            </a:r>
            <a:r>
              <a:rPr lang="en-US" sz="1800" b="1" dirty="0" err="1">
                <a:solidFill>
                  <a:srgbClr val="000000"/>
                </a:solidFill>
                <a:sym typeface="Wingdings"/>
              </a:rPr>
              <a:t>eτ</a:t>
            </a:r>
            <a:r>
              <a:rPr lang="en-US" sz="1800" b="1" baseline="-25000" dirty="0" err="1">
                <a:solidFill>
                  <a:srgbClr val="000000"/>
                </a:solidFill>
                <a:sym typeface="Wingdings"/>
              </a:rPr>
              <a:t>μ</a:t>
            </a:r>
            <a:r>
              <a:rPr lang="en-US" sz="1800" dirty="0" smtClean="0">
                <a:sym typeface="Wingdings"/>
              </a:rPr>
              <a:t> </a:t>
            </a:r>
            <a:r>
              <a:rPr lang="en-US" sz="1800" dirty="0">
                <a:sym typeface="Wingdings"/>
              </a:rPr>
              <a:t>events (assuming same branching fraction</a:t>
            </a:r>
            <a:r>
              <a:rPr lang="en-US" sz="1800" dirty="0" smtClean="0">
                <a:sym typeface="Wingdings"/>
              </a:rPr>
              <a:t>)</a:t>
            </a:r>
            <a:r>
              <a:rPr lang="en-US" sz="1800" smtClean="0">
                <a:sym typeface="Wingdings"/>
              </a:rPr>
              <a:t>. The </a:t>
            </a:r>
            <a:r>
              <a:rPr lang="en-US" sz="1800" dirty="0" smtClean="0">
                <a:sym typeface="Wingdings"/>
              </a:rPr>
              <a:t>peak for </a:t>
            </a:r>
            <a:r>
              <a:rPr lang="en-US" sz="1800" b="1" dirty="0">
                <a:solidFill>
                  <a:srgbClr val="000000"/>
                </a:solidFill>
                <a:sym typeface="Wingdings"/>
              </a:rPr>
              <a:t>µτ</a:t>
            </a:r>
            <a:r>
              <a:rPr lang="en-US" sz="1800" dirty="0" smtClean="0">
                <a:sym typeface="Wingdings"/>
              </a:rPr>
              <a:t>  events is shifted down by 5 GeV (around 120 GeV).</a:t>
            </a:r>
          </a:p>
          <a:p>
            <a:pPr>
              <a:buFont typeface="Wingdings" charset="2"/>
              <a:buChar char="Ø"/>
            </a:pPr>
            <a:endParaRPr lang="en-US" sz="1800" dirty="0">
              <a:sym typeface="Wingdings"/>
            </a:endParaRPr>
          </a:p>
          <a:p>
            <a:pPr>
              <a:buFont typeface="Wingdings" charset="2"/>
              <a:buChar char="Ø"/>
            </a:pPr>
            <a:r>
              <a:rPr lang="en-US" sz="1800" smtClean="0">
                <a:sym typeface="Wingdings"/>
              </a:rPr>
              <a:t>The </a:t>
            </a:r>
            <a:r>
              <a:rPr lang="en-US" sz="1800" dirty="0" smtClean="0">
                <a:sym typeface="Wingdings"/>
              </a:rPr>
              <a:t>BDT distributions for </a:t>
            </a:r>
            <a:r>
              <a:rPr lang="en-US" sz="1800" dirty="0"/>
              <a:t>H</a:t>
            </a:r>
            <a:r>
              <a:rPr lang="en-US" sz="1800" dirty="0" smtClean="0">
                <a:sym typeface="Wingdings"/>
              </a:rPr>
              <a:t></a:t>
            </a:r>
            <a:r>
              <a:rPr lang="en-US" sz="1800" b="1" dirty="0">
                <a:solidFill>
                  <a:srgbClr val="000000"/>
                </a:solidFill>
                <a:sym typeface="Wingdings"/>
              </a:rPr>
              <a:t>µ</a:t>
            </a:r>
            <a:r>
              <a:rPr lang="en-US" sz="1800" b="1" dirty="0" err="1">
                <a:solidFill>
                  <a:srgbClr val="000000"/>
                </a:solidFill>
                <a:sym typeface="Wingdings"/>
              </a:rPr>
              <a:t>τ</a:t>
            </a:r>
            <a:r>
              <a:rPr lang="en-US" sz="1800" b="1" baseline="-25000" dirty="0" err="1">
                <a:solidFill>
                  <a:srgbClr val="000000"/>
                </a:solidFill>
                <a:sym typeface="Wingdings"/>
              </a:rPr>
              <a:t>e</a:t>
            </a:r>
            <a:r>
              <a:rPr lang="en-US" sz="1800" dirty="0" smtClean="0">
                <a:sym typeface="Wingdings"/>
              </a:rPr>
              <a:t>  and </a:t>
            </a:r>
            <a:r>
              <a:rPr lang="en-US" sz="1800" dirty="0" err="1">
                <a:sym typeface="Wingdings"/>
              </a:rPr>
              <a:t>H</a:t>
            </a:r>
            <a:r>
              <a:rPr lang="en-US" sz="1800" dirty="0" err="1" smtClean="0">
                <a:sym typeface="Wingdings"/>
              </a:rPr>
              <a:t></a:t>
            </a:r>
            <a:r>
              <a:rPr lang="en-US" sz="1800" b="1" dirty="0" err="1">
                <a:solidFill>
                  <a:srgbClr val="000000"/>
                </a:solidFill>
                <a:sym typeface="Wingdings"/>
              </a:rPr>
              <a:t>eτ</a:t>
            </a:r>
            <a:r>
              <a:rPr lang="en-US" sz="1800" b="1" baseline="-25000" dirty="0" err="1">
                <a:solidFill>
                  <a:srgbClr val="000000"/>
                </a:solidFill>
                <a:sym typeface="Wingdings"/>
              </a:rPr>
              <a:t>μ</a:t>
            </a:r>
            <a:r>
              <a:rPr lang="en-US" sz="1800" dirty="0" smtClean="0">
                <a:sym typeface="Wingdings"/>
              </a:rPr>
              <a:t>  events are very different , </a:t>
            </a:r>
            <a:r>
              <a:rPr lang="en-US" sz="1800" smtClean="0">
                <a:sym typeface="Wingdings"/>
              </a:rPr>
              <a:t>and the </a:t>
            </a:r>
            <a:r>
              <a:rPr lang="en-US" sz="1800" dirty="0" smtClean="0">
                <a:sym typeface="Wingdings"/>
              </a:rPr>
              <a:t>majority of </a:t>
            </a:r>
            <a:r>
              <a:rPr lang="en-US" sz="1800" b="1" dirty="0" smtClean="0">
                <a:solidFill>
                  <a:srgbClr val="000000"/>
                </a:solidFill>
                <a:sym typeface="Wingdings"/>
              </a:rPr>
              <a:t>µτ </a:t>
            </a:r>
            <a:r>
              <a:rPr lang="en-US" sz="1800" dirty="0" smtClean="0">
                <a:sym typeface="Wingdings"/>
              </a:rPr>
              <a:t>events are rejected (cut at 0)</a:t>
            </a:r>
            <a:endParaRPr lang="en-US" sz="1800" dirty="0">
              <a:sym typeface="Wingdings"/>
            </a:endParaRPr>
          </a:p>
          <a:p>
            <a:pPr marL="0" indent="0">
              <a:buNone/>
            </a:pPr>
            <a:endParaRPr lang="en-US" sz="1800" dirty="0" smtClean="0"/>
          </a:p>
        </p:txBody>
      </p:sp>
      <p:pic>
        <p:nvPicPr>
          <p:cNvPr id="5" name="Picture 4" descr="Screen Shot 2016-11-09 at 11.29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477" y="1033240"/>
            <a:ext cx="2819923" cy="2530422"/>
          </a:xfrm>
          <a:prstGeom prst="rect">
            <a:avLst/>
          </a:prstGeom>
        </p:spPr>
      </p:pic>
      <p:pic>
        <p:nvPicPr>
          <p:cNvPr id="6" name="Picture 5" descr="Screen Shot 2016-11-09 at 11.29.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477" y="3563662"/>
            <a:ext cx="2819923" cy="25251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45646" y="4029736"/>
            <a:ext cx="924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  <a:r>
              <a:rPr lang="en-US" dirty="0">
                <a:sym typeface="Wingdings"/>
              </a:rPr>
              <a:t></a:t>
            </a:r>
            <a:r>
              <a:rPr lang="en-US" b="1" dirty="0">
                <a:solidFill>
                  <a:srgbClr val="000000"/>
                </a:solidFill>
                <a:sym typeface="Wingdings"/>
              </a:rPr>
              <a:t>µ</a:t>
            </a:r>
            <a:r>
              <a:rPr lang="en-US" b="1" dirty="0" err="1">
                <a:solidFill>
                  <a:srgbClr val="000000"/>
                </a:solidFill>
                <a:sym typeface="Wingdings"/>
              </a:rPr>
              <a:t>τ</a:t>
            </a:r>
            <a:r>
              <a:rPr lang="en-US" b="1" baseline="-25000" dirty="0" err="1">
                <a:solidFill>
                  <a:srgbClr val="000000"/>
                </a:solidFill>
                <a:sym typeface="Wingdings"/>
              </a:rPr>
              <a:t>e</a:t>
            </a:r>
            <a:r>
              <a:rPr lang="en-US" dirty="0">
                <a:sym typeface="Wingdings"/>
              </a:rPr>
              <a:t>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71067" y="1505271"/>
            <a:ext cx="1019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ym typeface="Wingdings"/>
              </a:rPr>
              <a:t>H</a:t>
            </a:r>
            <a:r>
              <a:rPr lang="en-US" b="1" dirty="0" err="1">
                <a:solidFill>
                  <a:srgbClr val="000000"/>
                </a:solidFill>
                <a:sym typeface="Wingdings"/>
              </a:rPr>
              <a:t>eτ</a:t>
            </a:r>
            <a:r>
              <a:rPr lang="en-US" b="1" baseline="-25000" dirty="0" err="1">
                <a:solidFill>
                  <a:srgbClr val="000000"/>
                </a:solidFill>
                <a:sym typeface="Wingdings"/>
              </a:rPr>
              <a:t>μ</a:t>
            </a:r>
            <a:r>
              <a:rPr lang="en-US" dirty="0">
                <a:sym typeface="Wingdings"/>
              </a:rPr>
              <a:t> 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166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39140" y="878075"/>
            <a:ext cx="8011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LFV interactions between charged </a:t>
            </a:r>
            <a:r>
              <a:rPr lang="en-US" dirty="0"/>
              <a:t>leptons </a:t>
            </a:r>
            <a:r>
              <a:rPr lang="en-US" dirty="0" smtClean="0"/>
              <a:t>not allowed naturally in SM</a:t>
            </a:r>
            <a:br>
              <a:rPr lang="en-US" dirty="0" smtClean="0"/>
            </a:br>
            <a:endParaRPr lang="en-US" dirty="0"/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Never observed </a:t>
            </a:r>
            <a:r>
              <a:rPr lang="en-US" dirty="0"/>
              <a:t>experimentally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2052305"/>
            <a:ext cx="7064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Higgs interacts with leptons  via Higgs-fermion Yukawa couplings </a:t>
            </a:r>
            <a:r>
              <a:rPr lang="en-US" i="1" dirty="0" err="1" smtClean="0"/>
              <a:t>Y</a:t>
            </a:r>
            <a:r>
              <a:rPr lang="en-US" i="1" baseline="-25000" dirty="0" err="1" smtClean="0"/>
              <a:t>ll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039141" y="337972"/>
            <a:ext cx="5330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Lepton Flavor Violation and the Higgs Boson</a:t>
            </a:r>
            <a:endParaRPr lang="en-US" b="1" dirty="0"/>
          </a:p>
        </p:txBody>
      </p:sp>
      <p:pic>
        <p:nvPicPr>
          <p:cNvPr id="8" name="Picture 7" descr="Screen Shot 2017-03-30 at 6.58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47" y="2508758"/>
            <a:ext cx="6661501" cy="824220"/>
          </a:xfrm>
          <a:prstGeom prst="rect">
            <a:avLst/>
          </a:prstGeom>
        </p:spPr>
      </p:pic>
      <p:sp>
        <p:nvSpPr>
          <p:cNvPr id="9" name="Frame 8"/>
          <p:cNvSpPr/>
          <p:nvPr/>
        </p:nvSpPr>
        <p:spPr>
          <a:xfrm>
            <a:off x="2257584" y="2540118"/>
            <a:ext cx="2179196" cy="824220"/>
          </a:xfrm>
          <a:prstGeom prst="frame">
            <a:avLst>
              <a:gd name="adj1" fmla="val 489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14361" y="3397406"/>
            <a:ext cx="2022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Mass term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Frame 11"/>
          <p:cNvSpPr/>
          <p:nvPr/>
        </p:nvSpPr>
        <p:spPr>
          <a:xfrm>
            <a:off x="4656267" y="2540118"/>
            <a:ext cx="2179196" cy="824220"/>
          </a:xfrm>
          <a:prstGeom prst="frame">
            <a:avLst>
              <a:gd name="adj1" fmla="val 4892"/>
            </a:avLst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6267" y="3366046"/>
            <a:ext cx="249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Higgs-fermion coupling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1891" y="4012354"/>
            <a:ext cx="586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the SM: the coupling matrix has only diagonal  terms: </a:t>
            </a:r>
            <a:endParaRPr lang="en-US" dirty="0"/>
          </a:p>
        </p:txBody>
      </p:sp>
      <p:pic>
        <p:nvPicPr>
          <p:cNvPr id="17" name="Picture 16" descr="Screen Shot 2017-03-30 at 7.29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816" y="4026337"/>
            <a:ext cx="1219200" cy="3937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54858" y="4420037"/>
            <a:ext cx="792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But many BSM theories allow introduction of off-diagonal couplings such as: </a:t>
            </a:r>
            <a:r>
              <a:rPr lang="en-US" b="1" i="1" dirty="0" smtClean="0"/>
              <a:t>Y</a:t>
            </a:r>
            <a:r>
              <a:rPr lang="en-US" b="1" i="1" baseline="-25000" dirty="0" smtClean="0"/>
              <a:t>μτ.</a:t>
            </a:r>
            <a:endParaRPr lang="en-US" b="1" i="1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554858" y="4913511"/>
            <a:ext cx="8011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Branching ratios constrained weakly  by indirect searches:  BR ( </a:t>
            </a:r>
            <a:r>
              <a:rPr lang="en-US" i="1" dirty="0" smtClean="0"/>
              <a:t>H</a:t>
            </a:r>
            <a:r>
              <a:rPr lang="en-US" i="1" dirty="0" smtClean="0">
                <a:sym typeface="Wingdings"/>
              </a:rPr>
              <a:t></a:t>
            </a:r>
            <a:r>
              <a:rPr lang="en-US" i="1" dirty="0" smtClean="0"/>
              <a:t>μτ </a:t>
            </a:r>
            <a:r>
              <a:rPr lang="en-US" dirty="0" smtClean="0"/>
              <a:t>)&lt;O(10%)</a:t>
            </a:r>
            <a:endParaRPr lang="en-US" i="1" dirty="0"/>
          </a:p>
          <a:p>
            <a:r>
              <a:rPr lang="en-US" dirty="0" smtClean="0">
                <a:sym typeface="Wingdings"/>
              </a:rPr>
              <a:t> 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3060" y="5546443"/>
            <a:ext cx="801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This makes LFV Higgs decays a possibly exciting signature of new physics.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270887" y="3717422"/>
            <a:ext cx="3295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</a:rPr>
              <a:t>Lepton Flavor Conserving terms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23" name="Left Brace 22"/>
          <p:cNvSpPr/>
          <p:nvPr/>
        </p:nvSpPr>
        <p:spPr>
          <a:xfrm rot="5400000" flipV="1">
            <a:off x="6468795" y="3411730"/>
            <a:ext cx="262376" cy="1340333"/>
          </a:xfrm>
          <a:prstGeom prst="leftBrace">
            <a:avLst>
              <a:gd name="adj1" fmla="val 8333"/>
              <a:gd name="adj2" fmla="val 56366"/>
            </a:avLst>
          </a:prstGeom>
          <a:ln w="28575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7583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548717" y="221795"/>
            <a:ext cx="9861252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 defTabSz="457200" rtl="0">
              <a:spcBef>
                <a:spcPct val="0"/>
              </a:spcBef>
            </a:pPr>
            <a:r>
              <a:rPr lang="en-US" sz="2400" dirty="0" smtClean="0"/>
              <a:t>Contamination (II): LFV of </a:t>
            </a:r>
            <a:r>
              <a:rPr lang="en-US" sz="2400" b="1" dirty="0" smtClean="0"/>
              <a:t>H </a:t>
            </a:r>
            <a:r>
              <a:rPr lang="en-US" sz="2400" b="1" dirty="0" smtClean="0">
                <a:sym typeface="Wingdings"/>
              </a:rPr>
              <a:t> eτ</a:t>
            </a:r>
            <a:r>
              <a:rPr lang="en-US" sz="2400" b="1" baseline="-25000" dirty="0" smtClean="0">
                <a:sym typeface="Wingdings"/>
              </a:rPr>
              <a:t>μ</a:t>
            </a:r>
            <a:r>
              <a:rPr lang="en-US" sz="2400" b="1" dirty="0" smtClean="0">
                <a:sym typeface="Wingdings"/>
              </a:rPr>
              <a:t> </a:t>
            </a:r>
            <a:r>
              <a:rPr lang="en-US" sz="2400" dirty="0" smtClean="0">
                <a:sym typeface="Wingdings"/>
              </a:rPr>
              <a:t>in </a:t>
            </a:r>
            <a:r>
              <a:rPr lang="en-US" sz="2400" b="1" dirty="0" smtClean="0"/>
              <a:t>H </a:t>
            </a:r>
            <a:r>
              <a:rPr lang="en-US" sz="2400" b="1" dirty="0" smtClean="0">
                <a:sym typeface="Wingdings"/>
              </a:rPr>
              <a:t> μτ</a:t>
            </a:r>
            <a:r>
              <a:rPr lang="en-US" sz="2400" b="1" baseline="-25000" dirty="0" smtClean="0">
                <a:sym typeface="Wingdings"/>
              </a:rPr>
              <a:t>e </a:t>
            </a:r>
            <a:r>
              <a:rPr lang="en-US" sz="2400" b="1" dirty="0" smtClean="0"/>
              <a:t>   </a:t>
            </a:r>
            <a:endParaRPr lang="en-US" sz="2400" b="1" baseline="-25000" dirty="0"/>
          </a:p>
        </p:txBody>
      </p:sp>
      <p:sp>
        <p:nvSpPr>
          <p:cNvPr id="8" name="Date Placeholder 6"/>
          <p:cNvSpPr txBox="1">
            <a:spLocks/>
          </p:cNvSpPr>
          <p:nvPr/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algn="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sz="1400" kern="120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 smtClean="0"/>
              <a:t>11/21/16</a:t>
            </a:r>
            <a:endParaRPr lang="en-US"/>
          </a:p>
        </p:txBody>
      </p:sp>
      <p:sp>
        <p:nvSpPr>
          <p:cNvPr id="9" name="Footer Placeholder 7"/>
          <p:cNvSpPr txBox="1">
            <a:spLocks/>
          </p:cNvSpPr>
          <p:nvPr/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sz="1200" kern="120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mtClean="0"/>
              <a:t>N.Dev (University of Notre Dame)</a:t>
            </a:r>
            <a:endParaRPr lang="en-US"/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4361688" y="1026372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defPPr>
              <a:defRPr lang="en-US"/>
            </a:defPPr>
            <a:lvl1pPr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sz="1600" kern="120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fld id="{B887E824-90D5-194D-8B5C-C8C2C73FE48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199" y="1144193"/>
            <a:ext cx="8397949" cy="4855998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Ø"/>
            </a:pPr>
            <a:r>
              <a:rPr lang="en-US" sz="1800" smtClean="0"/>
              <a:t>After the </a:t>
            </a:r>
            <a:r>
              <a:rPr lang="en-US" sz="1800" dirty="0" smtClean="0"/>
              <a:t>cut-based selection</a:t>
            </a:r>
            <a:r>
              <a:rPr lang="en-US" sz="1800" smtClean="0"/>
              <a:t>, there </a:t>
            </a:r>
            <a:r>
              <a:rPr lang="en-US" sz="1800" dirty="0" smtClean="0"/>
              <a:t>is 1 </a:t>
            </a:r>
            <a:r>
              <a:rPr lang="en-US" sz="1800" dirty="0" err="1" smtClean="0"/>
              <a:t>H</a:t>
            </a:r>
            <a:r>
              <a:rPr lang="en-US" sz="1800" dirty="0" err="1" smtClean="0">
                <a:sym typeface="Wingdings"/>
              </a:rPr>
              <a:t></a:t>
            </a:r>
            <a:r>
              <a:rPr lang="en-US" sz="1800" b="1" dirty="0" err="1" smtClean="0">
                <a:sym typeface="Wingdings"/>
              </a:rPr>
              <a:t>eτ</a:t>
            </a:r>
            <a:r>
              <a:rPr lang="en-US" sz="1800" b="1" baseline="-25000" dirty="0" err="1" smtClean="0">
                <a:sym typeface="Wingdings"/>
              </a:rPr>
              <a:t>μ</a:t>
            </a:r>
            <a:r>
              <a:rPr lang="en-US" sz="1800" dirty="0" smtClean="0">
                <a:sym typeface="Wingdings"/>
              </a:rPr>
              <a:t>  event for about 10 to 50   </a:t>
            </a:r>
            <a:r>
              <a:rPr lang="en-US" sz="1800" dirty="0" err="1" smtClean="0">
                <a:sym typeface="Wingdings"/>
              </a:rPr>
              <a:t>H</a:t>
            </a:r>
            <a:r>
              <a:rPr lang="en-US" sz="1800" b="1" dirty="0" err="1" smtClean="0">
                <a:sym typeface="Wingdings"/>
              </a:rPr>
              <a:t>μτ</a:t>
            </a:r>
            <a:r>
              <a:rPr lang="en-US" sz="1800" b="1" baseline="-25000" dirty="0" err="1" smtClean="0">
                <a:sym typeface="Wingdings"/>
              </a:rPr>
              <a:t>e</a:t>
            </a:r>
            <a:r>
              <a:rPr lang="en-US" sz="1800" b="1" baseline="-25000" dirty="0" smtClean="0">
                <a:sym typeface="Wingdings"/>
              </a:rPr>
              <a:t> </a:t>
            </a:r>
            <a:r>
              <a:rPr lang="en-US" sz="1800" dirty="0" smtClean="0">
                <a:sym typeface="Wingdings"/>
              </a:rPr>
              <a:t> events  depending </a:t>
            </a:r>
            <a:r>
              <a:rPr lang="en-US" sz="1800" smtClean="0">
                <a:sym typeface="Wingdings"/>
              </a:rPr>
              <a:t>on the </a:t>
            </a:r>
            <a:r>
              <a:rPr lang="en-US" sz="1800" dirty="0" smtClean="0">
                <a:sym typeface="Wingdings"/>
              </a:rPr>
              <a:t>category (assuming same branching fraction)</a:t>
            </a:r>
            <a:r>
              <a:rPr lang="en-US" sz="1800" smtClean="0">
                <a:sym typeface="Wingdings"/>
              </a:rPr>
              <a:t>. The </a:t>
            </a:r>
            <a:r>
              <a:rPr lang="en-US" sz="1800" dirty="0" smtClean="0">
                <a:sym typeface="Wingdings"/>
              </a:rPr>
              <a:t>peaks </a:t>
            </a:r>
            <a:r>
              <a:rPr lang="en-US" sz="1800" smtClean="0">
                <a:sym typeface="Wingdings"/>
              </a:rPr>
              <a:t>are both </a:t>
            </a:r>
            <a:r>
              <a:rPr lang="en-US" sz="1800" dirty="0" smtClean="0">
                <a:sym typeface="Wingdings"/>
              </a:rPr>
              <a:t>close to 125 GeV.</a:t>
            </a:r>
          </a:p>
          <a:p>
            <a:pPr marL="0" indent="0">
              <a:buNone/>
            </a:pPr>
            <a:endParaRPr lang="en-US" sz="1800" dirty="0" smtClean="0">
              <a:sym typeface="Wingdings"/>
            </a:endParaRPr>
          </a:p>
          <a:p>
            <a:pPr marL="0" indent="0">
              <a:buNone/>
            </a:pPr>
            <a:endParaRPr lang="en-US" sz="1800" dirty="0" smtClean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240092"/>
              </p:ext>
            </p:extLst>
          </p:nvPr>
        </p:nvGraphicFramePr>
        <p:xfrm>
          <a:off x="959213" y="2710664"/>
          <a:ext cx="3783808" cy="204279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867819"/>
                <a:gridCol w="905422"/>
                <a:gridCol w="1010567"/>
              </a:tblGrid>
              <a:tr h="51879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Category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 </a:t>
                      </a:r>
                      <a:r>
                        <a:rPr lang="en-US" sz="1400" dirty="0" smtClean="0">
                          <a:sym typeface="Wingdings"/>
                        </a:rPr>
                        <a:t> μτ</a:t>
                      </a:r>
                      <a:r>
                        <a:rPr lang="en-US" sz="1400" baseline="-25000" dirty="0" smtClean="0">
                          <a:sym typeface="Wingdings"/>
                        </a:rPr>
                        <a:t>e 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 </a:t>
                      </a:r>
                      <a:r>
                        <a:rPr lang="en-US" sz="1400" dirty="0" smtClean="0">
                          <a:sym typeface="Wingdings"/>
                        </a:rPr>
                        <a:t> eτ</a:t>
                      </a:r>
                      <a:r>
                        <a:rPr lang="en-US" sz="1400" baseline="-25000" dirty="0" smtClean="0">
                          <a:sym typeface="Wingdings"/>
                        </a:rPr>
                        <a:t>μ</a:t>
                      </a:r>
                      <a:br>
                        <a:rPr lang="en-US" sz="1400" baseline="-25000" dirty="0" smtClean="0">
                          <a:sym typeface="Wingdings"/>
                        </a:rPr>
                      </a:br>
                      <a:endParaRPr lang="en-US" sz="1400" b="1" dirty="0"/>
                    </a:p>
                  </a:txBody>
                  <a:tcPr/>
                </a:tc>
              </a:tr>
              <a:tr h="30057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0-jet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b="1" dirty="0"/>
                    </a:p>
                  </a:txBody>
                  <a:tcPr/>
                </a:tc>
              </a:tr>
              <a:tr h="30057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1-jet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25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b="1" dirty="0"/>
                    </a:p>
                  </a:txBody>
                  <a:tcPr/>
                </a:tc>
              </a:tr>
              <a:tr h="30057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r>
                        <a:rPr lang="en-US" sz="1400" baseline="0" dirty="0" smtClean="0"/>
                        <a:t>-jet </a:t>
                      </a:r>
                      <a:r>
                        <a:rPr lang="en-US" sz="1400" baseline="0" dirty="0" err="1" smtClean="0"/>
                        <a:t>gg</a:t>
                      </a:r>
                      <a:r>
                        <a:rPr lang="en-US" sz="1400" baseline="0" dirty="0" smtClean="0"/>
                        <a:t>-enriched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11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b="1" dirty="0"/>
                    </a:p>
                  </a:txBody>
                  <a:tcPr/>
                </a:tc>
              </a:tr>
              <a:tr h="30057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2-jet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vbf</a:t>
                      </a:r>
                      <a:r>
                        <a:rPr lang="en-US" sz="1400" baseline="0" dirty="0" smtClean="0"/>
                        <a:t>-enriched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15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b="1" dirty="0"/>
                    </a:p>
                  </a:txBody>
                  <a:tcPr/>
                </a:tc>
              </a:tr>
              <a:tr h="300572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All</a:t>
                      </a:r>
                      <a:r>
                        <a:rPr lang="en-US" sz="1400" b="1" baseline="0" dirty="0" smtClean="0"/>
                        <a:t> categories 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25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" name="Picture 12" descr="Screen Shot 2016-11-25 at 5.06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177" y="2722732"/>
            <a:ext cx="3589909" cy="246888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6381988" y="3119508"/>
            <a:ext cx="8141" cy="17995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22723" y="5349501"/>
            <a:ext cx="1375833" cy="369332"/>
          </a:xfrm>
          <a:prstGeom prst="rect">
            <a:avLst/>
          </a:prstGeom>
          <a:noFill/>
          <a:ln>
            <a:solidFill>
              <a:srgbClr val="D16349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125 GeV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6390129" y="4919066"/>
            <a:ext cx="432594" cy="4304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41680" y="5395667"/>
            <a:ext cx="4162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Contamination </a:t>
            </a:r>
            <a:r>
              <a:rPr lang="en-US" b="1" smtClean="0"/>
              <a:t>from other </a:t>
            </a:r>
            <a:r>
              <a:rPr lang="en-US" b="1" dirty="0" smtClean="0"/>
              <a:t>channel is reasonably minimal.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430585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61701" y="245809"/>
            <a:ext cx="4499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Conclusions</a:t>
            </a:r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46707" y="1058469"/>
            <a:ext cx="735577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Search for Lepton Flavor Violating Decays of </a:t>
            </a: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</a:rPr>
              <a:t>the 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Higgs Boson </a:t>
            </a: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</a:rPr>
              <a:t>at 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13 </a:t>
            </a:r>
            <a:r>
              <a:rPr lang="en-US" sz="2000" dirty="0" err="1" smtClean="0">
                <a:solidFill>
                  <a:schemeClr val="accent4">
                    <a:lumMod val="50000"/>
                  </a:schemeClr>
                </a:solidFill>
              </a:rPr>
              <a:t>TeV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</a:rPr>
              <a:t>in good shape for both the </a:t>
            </a:r>
            <a:r>
              <a:rPr lang="en-US" sz="2000" b="1" dirty="0" smtClean="0">
                <a:solidFill>
                  <a:srgbClr val="000000"/>
                </a:solidFill>
                <a:sym typeface="Wingdings"/>
              </a:rPr>
              <a:t>µτ </a:t>
            </a: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and</a:t>
            </a:r>
            <a:r>
              <a:rPr lang="en-US" sz="2000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sym typeface="Wingdings"/>
              </a:rPr>
              <a:t>eτ</a:t>
            </a:r>
            <a:r>
              <a:rPr lang="en-US" sz="2000" b="1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final state</a:t>
            </a:r>
          </a:p>
          <a:p>
            <a:pPr marL="342900" indent="-342900">
              <a:buFont typeface="Wingdings" charset="2"/>
              <a:buChar char="Ø"/>
            </a:pPr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Systematics need to be studied in further detail</a:t>
            </a:r>
          </a:p>
          <a:p>
            <a:pPr marL="342900" indent="-342900">
              <a:buFont typeface="Wingdings" charset="2"/>
              <a:buChar char="Ø"/>
            </a:pPr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Documentation is on the way</a:t>
            </a:r>
            <a:br>
              <a:rPr lang="en-US" sz="2000" dirty="0" smtClean="0">
                <a:solidFill>
                  <a:srgbClr val="000000"/>
                </a:solidFill>
                <a:sym typeface="Wingdings"/>
              </a:rPr>
            </a:b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/>
            </a:r>
            <a:br>
              <a:rPr lang="en-US" sz="2000" dirty="0" smtClean="0">
                <a:solidFill>
                  <a:srgbClr val="000000"/>
                </a:solidFill>
                <a:sym typeface="Wingdings"/>
              </a:rPr>
            </a:b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/>
            </a:r>
            <a:br>
              <a:rPr lang="en-US" sz="2000" dirty="0" smtClean="0">
                <a:solidFill>
                  <a:srgbClr val="000000"/>
                </a:solidFill>
                <a:sym typeface="Wingdings"/>
              </a:rPr>
            </a:br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sz="2000" dirty="0" smtClean="0"/>
              <a:t>All channels will be updated</a:t>
            </a:r>
            <a:br>
              <a:rPr lang="en-US" sz="2000" dirty="0" smtClean="0"/>
            </a:br>
            <a:r>
              <a:rPr lang="en-US" sz="2000" dirty="0" smtClean="0"/>
              <a:t> to full 2016 dataset soon</a:t>
            </a:r>
          </a:p>
          <a:p>
            <a:pPr marL="342900" indent="-342900">
              <a:buFont typeface="Wingdings" charset="2"/>
              <a:buChar char="Ø"/>
            </a:pPr>
            <a:endParaRPr lang="en-US" sz="2000" dirty="0"/>
          </a:p>
          <a:p>
            <a:endParaRPr lang="en-US" sz="2000" dirty="0" smtClean="0"/>
          </a:p>
          <a:p>
            <a:pPr marL="342900" indent="-342900">
              <a:buFont typeface="Wingdings" charset="2"/>
              <a:buChar char="Ø"/>
            </a:pPr>
            <a:endParaRPr lang="en-US" sz="2000" dirty="0"/>
          </a:p>
          <a:p>
            <a:pPr marL="342900" indent="-342900">
              <a:buFont typeface="Wingdings" charset="2"/>
              <a:buChar char="Ø"/>
            </a:pPr>
            <a:endParaRPr lang="en-US" sz="2000" dirty="0" smtClean="0"/>
          </a:p>
          <a:p>
            <a:pPr marL="342900" indent="-342900">
              <a:buFont typeface="Wingdings" charset="2"/>
              <a:buChar char="Ø"/>
            </a:pP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273778" y="4939998"/>
            <a:ext cx="2638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/>
              <a:t>Thank </a:t>
            </a:r>
            <a:r>
              <a:rPr lang="en-US" sz="2800" b="1" dirty="0" smtClean="0"/>
              <a:t>you</a:t>
            </a:r>
            <a:endParaRPr lang="en-US" sz="2800" b="1" dirty="0"/>
          </a:p>
        </p:txBody>
      </p:sp>
      <p:pic>
        <p:nvPicPr>
          <p:cNvPr id="8" name="Picture 7" descr="Screen Shot 2016-12-18 at 11.20.3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397587"/>
            <a:ext cx="2731730" cy="231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1123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78498" y="2238468"/>
            <a:ext cx="51021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Back up</a:t>
            </a:r>
            <a:endParaRPr lang="en-US" sz="44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7038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pic>
        <p:nvPicPr>
          <p:cNvPr id="6" name="Picture 5" descr="Screen Shot 2016-12-15 at 12.51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61" y="818445"/>
            <a:ext cx="7581900" cy="4648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06889" y="324556"/>
            <a:ext cx="4614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Fake rate </a:t>
            </a:r>
            <a:r>
              <a:rPr lang="en-US" sz="2800" b="1" dirty="0" err="1" smtClean="0"/>
              <a:t>algaebra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199091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7464" y="110878"/>
            <a:ext cx="8547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800" b="1" dirty="0" smtClean="0"/>
              <a:t>BDT1 :</a:t>
            </a:r>
            <a:r>
              <a:rPr lang="en-US" sz="2800" dirty="0" smtClean="0">
                <a:solidFill>
                  <a:srgbClr val="000000"/>
                </a:solidFill>
                <a:sym typeface="Wingdings"/>
              </a:rPr>
              <a:t>µ</a:t>
            </a:r>
            <a:r>
              <a:rPr lang="en-US" sz="2800" dirty="0" err="1" smtClean="0">
                <a:solidFill>
                  <a:srgbClr val="000000"/>
                </a:solidFill>
                <a:sym typeface="Wingdings"/>
              </a:rPr>
              <a:t>τ</a:t>
            </a:r>
            <a:r>
              <a:rPr lang="en-US" sz="2800" baseline="-25000" dirty="0" err="1" smtClean="0">
                <a:solidFill>
                  <a:srgbClr val="000000"/>
                </a:solidFill>
                <a:sym typeface="Wingdings"/>
              </a:rPr>
              <a:t>e</a:t>
            </a:r>
            <a:r>
              <a:rPr lang="en-US" sz="2800" baseline="-25000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sym typeface="Wingdings"/>
              </a:rPr>
              <a:t>- </a:t>
            </a:r>
            <a:r>
              <a:rPr lang="en-US" sz="2800" b="1" dirty="0" smtClean="0"/>
              <a:t>variable correlations and overtraining check</a:t>
            </a:r>
            <a:endParaRPr lang="en-US" sz="2000" dirty="0"/>
          </a:p>
        </p:txBody>
      </p:sp>
      <p:pic>
        <p:nvPicPr>
          <p:cNvPr id="6" name="Picture 5" descr="Screen Shot 2016-12-01 at 12.14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317" y="758866"/>
            <a:ext cx="2851624" cy="2737369"/>
          </a:xfrm>
          <a:prstGeom prst="rect">
            <a:avLst/>
          </a:prstGeom>
        </p:spPr>
      </p:pic>
      <p:pic>
        <p:nvPicPr>
          <p:cNvPr id="7" name="Picture 6" descr="Screen Shot 2016-12-01 at 12.14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290" y="758866"/>
            <a:ext cx="2851710" cy="2732292"/>
          </a:xfrm>
          <a:prstGeom prst="rect">
            <a:avLst/>
          </a:prstGeom>
        </p:spPr>
      </p:pic>
      <p:pic>
        <p:nvPicPr>
          <p:cNvPr id="8" name="Picture 7" descr="Screen Shot 2016-12-01 at 10.02.3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83" y="3792709"/>
            <a:ext cx="3743325" cy="25318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70525" y="4244928"/>
            <a:ext cx="3060887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Good testing/training matching for background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Reasonable matching for background, given low 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5916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53654" y="274556"/>
            <a:ext cx="7489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BDT2:</a:t>
            </a:r>
            <a:r>
              <a:rPr lang="en-US" sz="2400" dirty="0" smtClean="0">
                <a:solidFill>
                  <a:srgbClr val="000000"/>
                </a:solidFill>
                <a:sym typeface="Wingdings"/>
              </a:rPr>
              <a:t>µ</a:t>
            </a:r>
            <a:r>
              <a:rPr lang="en-US" sz="2400" dirty="0" err="1" smtClean="0">
                <a:solidFill>
                  <a:srgbClr val="000000"/>
                </a:solidFill>
                <a:sym typeface="Wingdings"/>
              </a:rPr>
              <a:t>τ</a:t>
            </a:r>
            <a:r>
              <a:rPr lang="en-US" sz="2400" baseline="-25000" dirty="0" err="1" smtClean="0">
                <a:solidFill>
                  <a:srgbClr val="000000"/>
                </a:solidFill>
                <a:sym typeface="Wingdings"/>
              </a:rPr>
              <a:t>e</a:t>
            </a:r>
            <a:r>
              <a:rPr lang="en-US" sz="2400" baseline="-25000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sym typeface="Wingdings"/>
              </a:rPr>
              <a:t>--</a:t>
            </a:r>
            <a:r>
              <a:rPr lang="en-US" sz="2400" b="1" dirty="0" smtClean="0"/>
              <a:t>  Different BDTs for different categories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08000" y="736221"/>
            <a:ext cx="7055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Train two BDTs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0-jet and 1-jet using DY+TT as background input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2-jet using only TT as background input</a:t>
            </a:r>
            <a:endParaRPr lang="en-US" dirty="0"/>
          </a:p>
        </p:txBody>
      </p:sp>
      <p:pic>
        <p:nvPicPr>
          <p:cNvPr id="7" name="Picture 6" descr="Screen Shot 2016-12-08 at 1.50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659551"/>
            <a:ext cx="3290603" cy="1732553"/>
          </a:xfrm>
          <a:prstGeom prst="rect">
            <a:avLst/>
          </a:prstGeom>
        </p:spPr>
      </p:pic>
      <p:pic>
        <p:nvPicPr>
          <p:cNvPr id="8" name="Picture 7" descr="Screen Shot 2016-12-08 at 1.49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39" y="1659551"/>
            <a:ext cx="3174544" cy="1638987"/>
          </a:xfrm>
          <a:prstGeom prst="rect">
            <a:avLst/>
          </a:prstGeom>
        </p:spPr>
      </p:pic>
      <p:pic>
        <p:nvPicPr>
          <p:cNvPr id="9" name="Picture 8" descr="Screen Shot 2016-12-08 at 1.46.1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59" y="3298538"/>
            <a:ext cx="2404125" cy="1779939"/>
          </a:xfrm>
          <a:prstGeom prst="rect">
            <a:avLst/>
          </a:prstGeom>
        </p:spPr>
      </p:pic>
      <p:pic>
        <p:nvPicPr>
          <p:cNvPr id="10" name="Picture 9" descr="Screen Shot 2016-12-08 at 1.45.0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392104"/>
            <a:ext cx="2358701" cy="1748214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098225"/>
              </p:ext>
            </p:extLst>
          </p:nvPr>
        </p:nvGraphicFramePr>
        <p:xfrm>
          <a:off x="804332" y="5069403"/>
          <a:ext cx="7455876" cy="110349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42646"/>
                <a:gridCol w="1242646"/>
                <a:gridCol w="1242646"/>
                <a:gridCol w="1242646"/>
                <a:gridCol w="1242646"/>
                <a:gridCol w="1242646"/>
              </a:tblGrid>
              <a:tr h="34996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2-gg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2-vbf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Combined</a:t>
                      </a:r>
                      <a:endParaRPr lang="en-US" sz="1200" dirty="0"/>
                    </a:p>
                  </a:txBody>
                  <a:tcPr/>
                </a:tc>
              </a:tr>
              <a:tr h="2963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Limits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1.215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1.898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4.2656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1.465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0.895</a:t>
                      </a:r>
                      <a:endParaRPr lang="en-US" sz="1200" dirty="0"/>
                    </a:p>
                  </a:txBody>
                  <a:tcPr/>
                </a:tc>
              </a:tr>
              <a:tr h="39445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Significance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1.181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0.910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-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/>
                        <a:t>0.832</a:t>
                      </a:r>
                      <a:endParaRPr lang="en-US" sz="1200" dirty="0" smtClean="0"/>
                    </a:p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1.752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80371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09671" y="243840"/>
            <a:ext cx="6718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BDT3: </a:t>
            </a:r>
            <a:r>
              <a:rPr lang="en-US" sz="2400" dirty="0" smtClean="0">
                <a:solidFill>
                  <a:srgbClr val="000000"/>
                </a:solidFill>
                <a:sym typeface="Wingdings"/>
              </a:rPr>
              <a:t>µτ</a:t>
            </a:r>
            <a:r>
              <a:rPr lang="en-US" sz="2400" baseline="-25000" dirty="0" smtClean="0">
                <a:solidFill>
                  <a:srgbClr val="000000"/>
                </a:solidFill>
                <a:sym typeface="Wingdings"/>
              </a:rPr>
              <a:t>e   </a:t>
            </a:r>
            <a:r>
              <a:rPr lang="en-US" sz="2400" dirty="0" smtClean="0">
                <a:solidFill>
                  <a:srgbClr val="000000"/>
                </a:solidFill>
                <a:sym typeface="Wingdings"/>
              </a:rPr>
              <a:t>--</a:t>
            </a:r>
            <a:r>
              <a:rPr lang="en-US" sz="2400" b="1" dirty="0" smtClean="0"/>
              <a:t> with collinear mass as input variable</a:t>
            </a:r>
            <a:endParaRPr lang="en-US" sz="2400" b="1" dirty="0"/>
          </a:p>
        </p:txBody>
      </p:sp>
      <p:pic>
        <p:nvPicPr>
          <p:cNvPr id="6" name="Picture 5" descr="Screen Shot 2016-12-13 at 3.20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641" y="1015859"/>
            <a:ext cx="4052884" cy="2117632"/>
          </a:xfrm>
          <a:prstGeom prst="rect">
            <a:avLst/>
          </a:prstGeom>
        </p:spPr>
      </p:pic>
      <p:pic>
        <p:nvPicPr>
          <p:cNvPr id="7" name="Picture 6" descr="Screen Shot 2016-12-13 at 3.19.5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71" y="1015859"/>
            <a:ext cx="2475992" cy="1842502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909446"/>
              </p:ext>
            </p:extLst>
          </p:nvPr>
        </p:nvGraphicFramePr>
        <p:xfrm>
          <a:off x="804332" y="3958649"/>
          <a:ext cx="7455876" cy="110349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42646"/>
                <a:gridCol w="1242646"/>
                <a:gridCol w="1242646"/>
                <a:gridCol w="1242646"/>
                <a:gridCol w="1242646"/>
                <a:gridCol w="1242646"/>
              </a:tblGrid>
              <a:tr h="349961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2-gg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2-vbf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Combined</a:t>
                      </a:r>
                      <a:endParaRPr lang="en-US" sz="1200" dirty="0"/>
                    </a:p>
                  </a:txBody>
                  <a:tcPr/>
                </a:tc>
              </a:tr>
              <a:tr h="2963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Limits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1.051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1.586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2.805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1.465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0.713</a:t>
                      </a:r>
                      <a:endParaRPr lang="en-US" sz="1200" dirty="0"/>
                    </a:p>
                  </a:txBody>
                  <a:tcPr/>
                </a:tc>
              </a:tr>
              <a:tr h="39445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Significance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1.453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1.111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0.655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/>
                        <a:t>1.259</a:t>
                      </a:r>
                      <a:endParaRPr lang="en-US" sz="1200" dirty="0" smtClean="0"/>
                    </a:p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/>
                        <a:t>2.32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54835" y="3020602"/>
            <a:ext cx="399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Background trained against: DY +</a:t>
            </a:r>
            <a:r>
              <a:rPr lang="en-US" b="1" dirty="0" err="1" smtClean="0"/>
              <a:t>TTBar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868192" y="5511058"/>
            <a:ext cx="6275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Best limits but hard to visualize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7001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28448" y="2640424"/>
            <a:ext cx="4277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sym typeface="Wingdings"/>
              </a:rPr>
              <a:t>H-</a:t>
            </a:r>
            <a:r>
              <a:rPr lang="en-US" sz="3600" b="1" i="1" dirty="0" smtClean="0">
                <a:sym typeface="Wingdings"/>
              </a:rPr>
              <a:t>&gt;</a:t>
            </a:r>
            <a:r>
              <a:rPr lang="en-US" sz="3600" b="1" i="1" dirty="0" err="1" smtClean="0">
                <a:sym typeface="Wingdings"/>
              </a:rPr>
              <a:t>e</a:t>
            </a:r>
            <a:r>
              <a:rPr lang="en-US" sz="3600" b="1" i="1" dirty="0" err="1" smtClean="0"/>
              <a:t>τ</a:t>
            </a:r>
            <a:r>
              <a:rPr lang="en-US" sz="3600" b="1" i="1" baseline="-25000" dirty="0" err="1" smtClean="0"/>
              <a:t>h</a:t>
            </a:r>
            <a:endParaRPr lang="en-US" sz="3600" b="1" baseline="-25000" dirty="0"/>
          </a:p>
        </p:txBody>
      </p:sp>
    </p:spTree>
    <p:extLst>
      <p:ext uri="{BB962C8B-B14F-4D97-AF65-F5344CB8AC3E}">
        <p14:creationId xmlns:p14="http://schemas.microsoft.com/office/powerpoint/2010/main" val="37635148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58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41168" y="45601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Background</a:t>
            </a:r>
            <a:r>
              <a:rPr lang="en-US" b="1" dirty="0" smtClean="0">
                <a:solidFill>
                  <a:schemeClr val="tx1"/>
                </a:solidFill>
              </a:rPr>
              <a:t>: </a:t>
            </a:r>
            <a:r>
              <a:rPr lang="en-US" b="1" dirty="0" err="1" smtClean="0">
                <a:solidFill>
                  <a:schemeClr val="tx1"/>
                </a:solidFill>
              </a:rPr>
              <a:t>eτ</a:t>
            </a:r>
            <a:r>
              <a:rPr lang="en-US" b="1" baseline="-25000" dirty="0" err="1" smtClean="0">
                <a:solidFill>
                  <a:schemeClr val="tx1"/>
                </a:solidFill>
              </a:rPr>
              <a:t>h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393" y="1063769"/>
            <a:ext cx="4629150" cy="494476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sz="2000" dirty="0"/>
          </a:p>
          <a:p>
            <a:r>
              <a:rPr lang="en-US" sz="2000" b="1" dirty="0" err="1" smtClean="0">
                <a:solidFill>
                  <a:srgbClr val="E6B946"/>
                </a:solidFill>
              </a:rPr>
              <a:t>Z</a:t>
            </a:r>
            <a:r>
              <a:rPr lang="en-US" sz="2000" b="1" dirty="0" err="1" smtClean="0">
                <a:solidFill>
                  <a:srgbClr val="E6B946"/>
                </a:solidFill>
                <a:sym typeface="Wingdings"/>
              </a:rPr>
              <a:t></a:t>
            </a:r>
            <a:r>
              <a:rPr lang="en-US" sz="2000" b="1" dirty="0" err="1" smtClean="0">
                <a:solidFill>
                  <a:srgbClr val="E6B946"/>
                </a:solidFill>
                <a:latin typeface="Symbol" charset="2"/>
                <a:cs typeface="Symbol" charset="2"/>
                <a:sym typeface="Wingdings"/>
              </a:rPr>
              <a:t>tt</a:t>
            </a:r>
            <a:r>
              <a:rPr lang="en-US" sz="2000" dirty="0" smtClean="0">
                <a:sym typeface="Wingdings"/>
              </a:rPr>
              <a:t>: taken from </a:t>
            </a:r>
            <a:r>
              <a:rPr lang="en-US" sz="2000" dirty="0" err="1" smtClean="0">
                <a:sym typeface="Wingdings"/>
              </a:rPr>
              <a:t>Madgraph</a:t>
            </a:r>
            <a:r>
              <a:rPr lang="en-US" sz="2000" dirty="0" smtClean="0">
                <a:sym typeface="Wingdings"/>
              </a:rPr>
              <a:t> MC, with stitched exclusive (DY1(2/3/4)Jets) and inclusive samples</a:t>
            </a:r>
          </a:p>
          <a:p>
            <a:endParaRPr lang="en-US" sz="2000" dirty="0">
              <a:sym typeface="Wingdings"/>
            </a:endParaRPr>
          </a:p>
          <a:p>
            <a:r>
              <a:rPr lang="en-US" sz="2000" b="1" dirty="0" smtClean="0">
                <a:solidFill>
                  <a:schemeClr val="accent5"/>
                </a:solidFill>
                <a:sym typeface="Wingdings"/>
              </a:rPr>
              <a:t>Other </a:t>
            </a:r>
            <a:r>
              <a:rPr lang="en-US" sz="2000" b="1" dirty="0" err="1" smtClean="0">
                <a:solidFill>
                  <a:schemeClr val="accent5"/>
                </a:solidFill>
                <a:sym typeface="Wingdings"/>
              </a:rPr>
              <a:t>Drell</a:t>
            </a:r>
            <a:r>
              <a:rPr lang="en-US" sz="2000" b="1" dirty="0" smtClean="0">
                <a:solidFill>
                  <a:schemeClr val="accent5"/>
                </a:solidFill>
                <a:sym typeface="Wingdings"/>
              </a:rPr>
              <a:t>-Yan</a:t>
            </a:r>
            <a:r>
              <a:rPr lang="en-US" sz="2000" dirty="0" smtClean="0">
                <a:sym typeface="Wingdings"/>
              </a:rPr>
              <a:t>: </a:t>
            </a:r>
            <a:r>
              <a:rPr lang="en-US" sz="2000" dirty="0" err="1" smtClean="0">
                <a:sym typeface="Wingdings"/>
              </a:rPr>
              <a:t>Zll</a:t>
            </a:r>
            <a:r>
              <a:rPr lang="en-US" sz="2000" dirty="0" smtClean="0">
                <a:sym typeface="Wingdings"/>
              </a:rPr>
              <a:t> and events where a jet fakes the </a:t>
            </a:r>
            <a:r>
              <a:rPr lang="en-US" sz="2000" dirty="0" err="1" smtClean="0">
                <a:latin typeface="Symbol" charset="2"/>
                <a:cs typeface="Symbol" charset="2"/>
                <a:sym typeface="Wingdings"/>
              </a:rPr>
              <a:t>t</a:t>
            </a:r>
            <a:r>
              <a:rPr lang="en-US" sz="2000" baseline="-25000" dirty="0" err="1" smtClean="0">
                <a:sym typeface="Wingdings"/>
              </a:rPr>
              <a:t>h</a:t>
            </a:r>
            <a:endParaRPr lang="en-US" sz="2000" baseline="-25000" dirty="0" smtClean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r>
              <a:rPr lang="en-US" sz="2000" b="1" dirty="0" err="1">
                <a:solidFill>
                  <a:srgbClr val="ED82B9"/>
                </a:solidFill>
                <a:sym typeface="Wingdings"/>
              </a:rPr>
              <a:t>t</a:t>
            </a:r>
            <a:r>
              <a:rPr lang="en-US" sz="2000" b="1" dirty="0" err="1" smtClean="0">
                <a:solidFill>
                  <a:srgbClr val="ED82B9"/>
                </a:solidFill>
                <a:sym typeface="Wingdings"/>
              </a:rPr>
              <a:t>tbar</a:t>
            </a:r>
            <a:r>
              <a:rPr lang="en-US" sz="2000" dirty="0" smtClean="0">
                <a:sym typeface="Wingdings"/>
              </a:rPr>
              <a:t>: from </a:t>
            </a:r>
            <a:r>
              <a:rPr lang="en-US" sz="2000" dirty="0" err="1" smtClean="0">
                <a:sym typeface="Wingdings"/>
              </a:rPr>
              <a:t>Powheg</a:t>
            </a:r>
            <a:r>
              <a:rPr lang="en-US" sz="2000" dirty="0" smtClean="0">
                <a:sym typeface="Wingdings"/>
              </a:rPr>
              <a:t> MC, top </a:t>
            </a:r>
            <a:r>
              <a:rPr lang="en-US" sz="2000" dirty="0" err="1" smtClean="0">
                <a:sym typeface="Wingdings"/>
              </a:rPr>
              <a:t>p</a:t>
            </a:r>
            <a:r>
              <a:rPr lang="en-US" sz="2000" baseline="-25000" dirty="0" err="1" smtClean="0">
                <a:sym typeface="Wingdings"/>
              </a:rPr>
              <a:t>T</a:t>
            </a:r>
            <a:r>
              <a:rPr lang="en-US" sz="2000" dirty="0" smtClean="0">
                <a:sym typeface="Wingdings"/>
              </a:rPr>
              <a:t> reweighting applied</a:t>
            </a:r>
          </a:p>
          <a:p>
            <a:endParaRPr lang="en-US" sz="2000" dirty="0">
              <a:sym typeface="Wingdings"/>
            </a:endParaRPr>
          </a:p>
          <a:p>
            <a:r>
              <a:rPr lang="en-US" sz="2000" b="1" dirty="0" smtClean="0">
                <a:solidFill>
                  <a:schemeClr val="accent4"/>
                </a:solidFill>
                <a:sym typeface="Wingdings"/>
              </a:rPr>
              <a:t>SM Higgs</a:t>
            </a:r>
            <a:r>
              <a:rPr lang="en-US" sz="2000" dirty="0" smtClean="0">
                <a:sym typeface="Wingdings"/>
              </a:rPr>
              <a:t>: </a:t>
            </a:r>
            <a:r>
              <a:rPr lang="en-US" sz="2000" dirty="0" err="1" smtClean="0">
                <a:sym typeface="Wingdings"/>
              </a:rPr>
              <a:t>ggH</a:t>
            </a:r>
            <a:r>
              <a:rPr lang="en-US" sz="2000" dirty="0" smtClean="0">
                <a:sym typeface="Wingdings"/>
              </a:rPr>
              <a:t> and </a:t>
            </a:r>
            <a:r>
              <a:rPr lang="en-US" sz="2000" dirty="0" err="1" smtClean="0">
                <a:sym typeface="Wingdings"/>
              </a:rPr>
              <a:t>qqH</a:t>
            </a:r>
            <a:r>
              <a:rPr lang="en-US" sz="2000" dirty="0" smtClean="0">
                <a:sym typeface="Wingdings"/>
              </a:rPr>
              <a:t> with </a:t>
            </a:r>
            <a:r>
              <a:rPr lang="en-US" sz="2000" dirty="0" err="1" smtClean="0">
                <a:sym typeface="Wingdings"/>
              </a:rPr>
              <a:t>H</a:t>
            </a:r>
            <a:r>
              <a:rPr lang="en-US" sz="2000" dirty="0" err="1" smtClean="0">
                <a:latin typeface="Symbol" charset="2"/>
                <a:cs typeface="Symbol" charset="2"/>
                <a:sym typeface="Wingdings"/>
              </a:rPr>
              <a:t>tt</a:t>
            </a:r>
            <a:endParaRPr lang="en-US" sz="2000" dirty="0" smtClean="0">
              <a:latin typeface="Symbol" charset="2"/>
              <a:cs typeface="Symbol" charset="2"/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r>
              <a:rPr lang="en-US" sz="2000" b="1" dirty="0" err="1" smtClean="0">
                <a:solidFill>
                  <a:schemeClr val="accent3"/>
                </a:solidFill>
                <a:sym typeface="Wingdings"/>
              </a:rPr>
              <a:t>Diboson</a:t>
            </a:r>
            <a:r>
              <a:rPr lang="en-US" sz="2000" dirty="0" smtClean="0">
                <a:sym typeface="Wingdings"/>
              </a:rPr>
              <a:t>: includes WW, WZ, ZZ, and single top</a:t>
            </a:r>
          </a:p>
          <a:p>
            <a:endParaRPr lang="en-US" sz="2000" dirty="0">
              <a:sym typeface="Wingdings"/>
            </a:endParaRPr>
          </a:p>
          <a:p>
            <a:r>
              <a:rPr lang="en-US" sz="2000" b="1" dirty="0" smtClean="0">
                <a:solidFill>
                  <a:schemeClr val="accent1"/>
                </a:solidFill>
                <a:sym typeface="Wingdings"/>
              </a:rPr>
              <a:t>Reducible</a:t>
            </a:r>
            <a:r>
              <a:rPr lang="en-US" sz="2000" dirty="0" smtClean="0">
                <a:sym typeface="Wingdings"/>
              </a:rPr>
              <a:t>: estimated with fake rate method  (dominant background)</a:t>
            </a:r>
            <a:endParaRPr lang="en-US" sz="2000" dirty="0"/>
          </a:p>
        </p:txBody>
      </p:sp>
      <p:pic>
        <p:nvPicPr>
          <p:cNvPr id="6" name="Picture 5" descr="mcoll_et_h1_R1_nomin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543" y="1873249"/>
            <a:ext cx="3789025" cy="366712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219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59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28600"/>
            <a:ext cx="8534400" cy="758825"/>
          </a:xfrm>
        </p:spPr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Preselection:</a:t>
            </a:r>
            <a:r>
              <a:rPr lang="en-US" b="1" dirty="0" err="1">
                <a:solidFill>
                  <a:schemeClr val="tx1"/>
                </a:solidFill>
              </a:rPr>
              <a:t>eτ</a:t>
            </a:r>
            <a:r>
              <a:rPr lang="en-US" b="1" baseline="-25000" dirty="0" err="1">
                <a:solidFill>
                  <a:schemeClr val="tx1"/>
                </a:solidFill>
              </a:rPr>
              <a:t>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83560" y="1373243"/>
            <a:ext cx="8504238" cy="45720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SingleEle25 trigger  (trigger efficiency in data applied to MC)</a:t>
            </a:r>
          </a:p>
          <a:p>
            <a:endParaRPr lang="en-US" sz="2000" dirty="0"/>
          </a:p>
          <a:p>
            <a:r>
              <a:rPr lang="en-US" sz="2000" b="1" dirty="0" smtClean="0">
                <a:solidFill>
                  <a:schemeClr val="tx1"/>
                </a:solidFill>
              </a:rPr>
              <a:t>Electron</a:t>
            </a:r>
            <a:r>
              <a:rPr lang="en-US" sz="2000" dirty="0" smtClean="0"/>
              <a:t>: </a:t>
            </a:r>
            <a:r>
              <a:rPr lang="en-US" sz="2000" dirty="0" err="1" smtClean="0"/>
              <a:t>pT</a:t>
            </a:r>
            <a:r>
              <a:rPr lang="en-US" sz="2000" dirty="0" smtClean="0"/>
              <a:t> &gt; 30 </a:t>
            </a:r>
            <a:r>
              <a:rPr lang="en-US" sz="2000" dirty="0" err="1" smtClean="0"/>
              <a:t>GeV</a:t>
            </a:r>
            <a:r>
              <a:rPr lang="en-US" sz="2000" dirty="0" smtClean="0"/>
              <a:t>, |h| &lt; 2.1, MVA non trig ID WP80, relative isolation &lt; 0.10</a:t>
            </a:r>
          </a:p>
          <a:p>
            <a:endParaRPr lang="en-US" sz="2000" dirty="0"/>
          </a:p>
          <a:p>
            <a:r>
              <a:rPr lang="en-US" sz="2000" b="1" dirty="0" err="1" smtClean="0">
                <a:solidFill>
                  <a:srgbClr val="000000"/>
                </a:solidFill>
              </a:rPr>
              <a:t>Hadronic</a:t>
            </a:r>
            <a:r>
              <a:rPr lang="en-US" sz="2000" b="1" dirty="0" smtClean="0">
                <a:solidFill>
                  <a:srgbClr val="000000"/>
                </a:solidFill>
              </a:rPr>
              <a:t> tau</a:t>
            </a:r>
            <a:r>
              <a:rPr lang="en-US" sz="2000" dirty="0" smtClean="0"/>
              <a:t>: old decay mode finding, Tight MVA isolation, Tight MVA anti-electron discriminator, Loose cut-based </a:t>
            </a:r>
            <a:r>
              <a:rPr lang="en-US" sz="2000" dirty="0" err="1" smtClean="0"/>
              <a:t>muon</a:t>
            </a:r>
            <a:r>
              <a:rPr lang="en-US" sz="2000" dirty="0" smtClean="0"/>
              <a:t> discriminator, </a:t>
            </a:r>
            <a:r>
              <a:rPr lang="en-US" sz="2000" dirty="0" err="1" smtClean="0"/>
              <a:t>p</a:t>
            </a:r>
            <a:r>
              <a:rPr lang="en-US" sz="2000" baseline="-25000" dirty="0" err="1" smtClean="0"/>
              <a:t>T</a:t>
            </a:r>
            <a:r>
              <a:rPr lang="en-US" sz="2000" dirty="0" smtClean="0"/>
              <a:t> &gt; 20 </a:t>
            </a:r>
            <a:r>
              <a:rPr lang="en-US" sz="2000" dirty="0" err="1" smtClean="0"/>
              <a:t>GeV</a:t>
            </a:r>
            <a:r>
              <a:rPr lang="en-US" sz="2000" dirty="0" smtClean="0"/>
              <a:t>, |</a:t>
            </a:r>
            <a:r>
              <a:rPr lang="en-US" sz="2000" dirty="0" smtClean="0">
                <a:latin typeface="Symbol" charset="2"/>
                <a:cs typeface="Symbol" charset="2"/>
              </a:rPr>
              <a:t>h</a:t>
            </a:r>
            <a:r>
              <a:rPr lang="en-US" sz="2000" dirty="0" smtClean="0"/>
              <a:t>| &lt; 2.3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smtClean="0"/>
              <a:t>Events with additional identified and isolated electrons, muons, or hadronic </a:t>
            </a:r>
            <a:r>
              <a:rPr lang="en-US" sz="2000" dirty="0" err="1" smtClean="0"/>
              <a:t>taus</a:t>
            </a:r>
            <a:r>
              <a:rPr lang="en-US" sz="2000" dirty="0" smtClean="0"/>
              <a:t>, are rejected</a:t>
            </a:r>
          </a:p>
          <a:p>
            <a:endParaRPr lang="en-US" sz="2000" dirty="0"/>
          </a:p>
          <a:p>
            <a:r>
              <a:rPr lang="en-US" sz="2000" dirty="0" smtClean="0"/>
              <a:t>NO </a:t>
            </a:r>
            <a:r>
              <a:rPr lang="en-US" sz="2000" dirty="0" err="1" smtClean="0"/>
              <a:t>bjet</a:t>
            </a:r>
            <a:r>
              <a:rPr lang="en-US" sz="2000" dirty="0" smtClean="0"/>
              <a:t> veto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299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8994" y="1008195"/>
            <a:ext cx="61348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 smtClean="0"/>
              <a:t>Search performed using data collected by CMS during RUN I of LHC</a:t>
            </a:r>
            <a:endParaRPr lang="en-US" dirty="0" smtClean="0"/>
          </a:p>
          <a:p>
            <a:pPr marL="342900" indent="-342900">
              <a:buFont typeface="Wingdings" charset="2"/>
              <a:buChar char="Ø"/>
            </a:pPr>
            <a:endParaRPr lang="en-US" b="1" baseline="-25000" dirty="0">
              <a:sym typeface="Wingdings"/>
            </a:endParaRPr>
          </a:p>
          <a:p>
            <a:pPr marL="800100" lvl="1" indent="-342900">
              <a:buFont typeface="Wingdings" charset="2"/>
              <a:buChar char="Ø"/>
            </a:pPr>
            <a:r>
              <a:rPr lang="en-US" dirty="0" smtClean="0">
                <a:sym typeface="Wingdings"/>
              </a:rPr>
              <a:t>2.4σ </a:t>
            </a:r>
            <a:r>
              <a:rPr lang="en-US" dirty="0" smtClean="0">
                <a:sym typeface="Wingdings"/>
              </a:rPr>
              <a:t>excess in the </a:t>
            </a:r>
            <a:r>
              <a:rPr lang="en-US" i="1" dirty="0" smtClean="0">
                <a:sym typeface="Wingdings"/>
              </a:rPr>
              <a:t>H-&gt;</a:t>
            </a:r>
            <a:r>
              <a:rPr lang="en-US" i="1" dirty="0" smtClean="0"/>
              <a:t>μ</a:t>
            </a:r>
            <a:r>
              <a:rPr lang="en-US" i="1" dirty="0"/>
              <a:t>τ</a:t>
            </a:r>
            <a:r>
              <a:rPr lang="en-US" i="1" dirty="0" smtClean="0"/>
              <a:t> </a:t>
            </a:r>
            <a:r>
              <a:rPr lang="en-US" dirty="0" smtClean="0"/>
              <a:t>channel was </a:t>
            </a:r>
            <a:r>
              <a:rPr lang="en-US" dirty="0" smtClean="0"/>
              <a:t>observed  </a:t>
            </a:r>
            <a:endParaRPr lang="en-US" dirty="0"/>
          </a:p>
          <a:p>
            <a:pPr marL="800100" lvl="1" indent="-342900">
              <a:buFont typeface="Wingdings" charset="2"/>
              <a:buChar char="Ø"/>
            </a:pPr>
            <a:r>
              <a:rPr lang="en-US" dirty="0" smtClean="0"/>
              <a:t> Exclusion Limits  </a:t>
            </a:r>
            <a:r>
              <a:rPr lang="en-US" dirty="0" smtClean="0"/>
              <a:t>improved </a:t>
            </a:r>
            <a:r>
              <a:rPr lang="en-US" dirty="0" smtClean="0"/>
              <a:t>by </a:t>
            </a:r>
            <a:r>
              <a:rPr lang="en-US" dirty="0" smtClean="0"/>
              <a:t>an order of magnitude</a:t>
            </a:r>
          </a:p>
          <a:p>
            <a:pPr marL="800100" lvl="1" indent="-342900">
              <a:buFont typeface="Wingdings" charset="2"/>
              <a:buChar char="Ø"/>
            </a:pPr>
            <a:r>
              <a:rPr lang="en-US" i="1" dirty="0" smtClean="0">
                <a:sym typeface="Wingdings"/>
              </a:rPr>
              <a:t>B</a:t>
            </a:r>
            <a:r>
              <a:rPr lang="en-US" i="1" dirty="0">
                <a:sym typeface="Wingdings"/>
              </a:rPr>
              <a:t>(H-&gt;</a:t>
            </a:r>
            <a:r>
              <a:rPr lang="en-US" i="1" dirty="0" smtClean="0"/>
              <a:t>μτ)  &lt;   1.51% </a:t>
            </a:r>
            <a:r>
              <a:rPr lang="en-US" dirty="0"/>
              <a:t>at </a:t>
            </a:r>
            <a:r>
              <a:rPr lang="en-US" i="1" dirty="0"/>
              <a:t>95% </a:t>
            </a:r>
            <a:r>
              <a:rPr lang="en-US" dirty="0"/>
              <a:t>CL</a:t>
            </a:r>
            <a:endParaRPr lang="en-US" i="1" dirty="0"/>
          </a:p>
          <a:p>
            <a:pPr marL="800100" lvl="1" indent="-342900">
              <a:buFont typeface="Wingdings" charset="2"/>
              <a:buChar char="Ø"/>
            </a:pPr>
            <a:endParaRPr lang="en-US" i="1" dirty="0" smtClean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160" y="878461"/>
            <a:ext cx="2539436" cy="292801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039141" y="337972"/>
            <a:ext cx="5330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LFV Higgs: previous searches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18994" y="4068566"/>
            <a:ext cx="7904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/>
              <a:t>A</a:t>
            </a:r>
            <a:r>
              <a:rPr lang="en-US" dirty="0" smtClean="0"/>
              <a:t>bove excess does not meet the mark for claiming discovery of LFV Higgs decay</a:t>
            </a:r>
          </a:p>
          <a:p>
            <a:pPr marL="285750" indent="-285750">
              <a:buFont typeface="Wingdings" charset="2"/>
              <a:buChar char="Ø"/>
            </a:pPr>
            <a:endParaRPr lang="en-US" dirty="0"/>
          </a:p>
          <a:p>
            <a:r>
              <a:rPr lang="en-US" dirty="0" smtClean="0"/>
              <a:t>	BUT </a:t>
            </a:r>
            <a:r>
              <a:rPr lang="en-US" dirty="0"/>
              <a:t>warrants </a:t>
            </a:r>
            <a:r>
              <a:rPr lang="en-US" dirty="0" smtClean="0"/>
              <a:t>for a search with a larger amount of data!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69899" y="5492565"/>
            <a:ext cx="8174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36 fb</a:t>
            </a:r>
            <a:r>
              <a:rPr lang="en-US" baseline="30000" dirty="0" smtClean="0"/>
              <a:t>-1 </a:t>
            </a:r>
            <a:r>
              <a:rPr lang="en-US" dirty="0"/>
              <a:t> </a:t>
            </a:r>
            <a:r>
              <a:rPr lang="en-US" dirty="0" smtClean="0"/>
              <a:t>data collected by CMS in RUN II of LHC offers us this opportunity.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8955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60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76292" y="-329279"/>
            <a:ext cx="86868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Reducible background </a:t>
            </a:r>
            <a:r>
              <a:rPr lang="en-US" dirty="0" err="1" smtClean="0">
                <a:solidFill>
                  <a:srgbClr val="000000"/>
                </a:solidFill>
              </a:rPr>
              <a:t>estimation:</a:t>
            </a:r>
            <a:r>
              <a:rPr lang="en-US" b="1" dirty="0" err="1">
                <a:solidFill>
                  <a:schemeClr val="tx1"/>
                </a:solidFill>
              </a:rPr>
              <a:t>eτ</a:t>
            </a:r>
            <a:r>
              <a:rPr lang="en-US" b="1" baseline="-25000" dirty="0" err="1">
                <a:solidFill>
                  <a:schemeClr val="tx1"/>
                </a:solidFill>
              </a:rPr>
              <a:t>h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23298" y="1051400"/>
            <a:ext cx="4954142" cy="3551238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Jet</a:t>
            </a:r>
            <a:r>
              <a:rPr lang="en-US" sz="2000" dirty="0" err="1" smtClean="0">
                <a:sym typeface="Wingdings"/>
              </a:rPr>
              <a:t></a:t>
            </a:r>
            <a:r>
              <a:rPr lang="en-US" sz="2000" dirty="0" err="1" smtClean="0">
                <a:latin typeface="Symbol" charset="2"/>
                <a:cs typeface="Symbol" charset="2"/>
                <a:sym typeface="Wingdings"/>
              </a:rPr>
              <a:t>t</a:t>
            </a:r>
            <a:r>
              <a:rPr lang="en-US" sz="2000" baseline="-25000" dirty="0" err="1" smtClean="0">
                <a:sym typeface="Wingdings"/>
              </a:rPr>
              <a:t>h</a:t>
            </a:r>
            <a:r>
              <a:rPr lang="en-US" sz="2000" dirty="0" smtClean="0">
                <a:sym typeface="Wingdings"/>
              </a:rPr>
              <a:t> fake rate measured in </a:t>
            </a:r>
            <a:r>
              <a:rPr lang="en-US" sz="2000" dirty="0" err="1" smtClean="0">
                <a:sym typeface="Wingdings"/>
              </a:rPr>
              <a:t>DY+jets</a:t>
            </a:r>
            <a:r>
              <a:rPr lang="en-US" sz="2000" dirty="0" smtClean="0">
                <a:sym typeface="Wingdings"/>
              </a:rPr>
              <a:t> µµ+jets events:</a:t>
            </a:r>
          </a:p>
          <a:p>
            <a:pPr lvl="1"/>
            <a:r>
              <a:rPr lang="en-US" sz="1600" dirty="0" smtClean="0">
                <a:solidFill>
                  <a:schemeClr val="tx1"/>
                </a:solidFill>
                <a:sym typeface="Wingdings"/>
              </a:rPr>
              <a:t>Denominator: Decay mode finding + </a:t>
            </a:r>
            <a:r>
              <a:rPr lang="en-US" sz="1600" dirty="0" err="1" smtClean="0">
                <a:solidFill>
                  <a:schemeClr val="tx1"/>
                </a:solidFill>
                <a:sym typeface="Wingdings"/>
              </a:rPr>
              <a:t>Vloose</a:t>
            </a:r>
            <a:r>
              <a:rPr lang="en-US" sz="1600" dirty="0" smtClean="0">
                <a:solidFill>
                  <a:schemeClr val="tx1"/>
                </a:solidFill>
                <a:sym typeface="Wingdings"/>
              </a:rPr>
              <a:t> MVA ID</a:t>
            </a:r>
            <a:endParaRPr lang="en-US" sz="1200" dirty="0" smtClean="0">
              <a:solidFill>
                <a:schemeClr val="tx1"/>
              </a:solidFill>
              <a:sym typeface="Wingdings"/>
            </a:endParaRPr>
          </a:p>
          <a:p>
            <a:pPr lvl="1"/>
            <a:r>
              <a:rPr lang="en-US" sz="1600" dirty="0" smtClean="0">
                <a:solidFill>
                  <a:schemeClr val="tx1"/>
                </a:solidFill>
                <a:sym typeface="Wingdings"/>
              </a:rPr>
              <a:t>Numerator: Denominator + Tight MVA ID</a:t>
            </a:r>
          </a:p>
          <a:p>
            <a:pPr marL="457200" lvl="1" indent="0">
              <a:buNone/>
            </a:pPr>
            <a:endParaRPr lang="en-US" sz="1600" dirty="0">
              <a:solidFill>
                <a:schemeClr val="tx1"/>
              </a:solidFill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Jet  e fake rate </a:t>
            </a:r>
            <a:r>
              <a:rPr lang="en-US" sz="2000" dirty="0">
                <a:sym typeface="Wingdings"/>
              </a:rPr>
              <a:t>measured in </a:t>
            </a:r>
            <a:r>
              <a:rPr lang="en-US" sz="2000" dirty="0" err="1">
                <a:sym typeface="Wingdings"/>
              </a:rPr>
              <a:t>DY+jets</a:t>
            </a:r>
            <a:r>
              <a:rPr lang="en-US" sz="2000" dirty="0">
                <a:sym typeface="Wingdings"/>
              </a:rPr>
              <a:t> µµ+jets events:</a:t>
            </a:r>
          </a:p>
          <a:p>
            <a:pPr lvl="1"/>
            <a:r>
              <a:rPr lang="en-US" sz="1600" dirty="0">
                <a:solidFill>
                  <a:schemeClr val="tx1"/>
                </a:solidFill>
                <a:sym typeface="Wingdings"/>
              </a:rPr>
              <a:t>Denominator: </a:t>
            </a:r>
            <a:r>
              <a:rPr lang="en-US" sz="1600" dirty="0" smtClean="0">
                <a:solidFill>
                  <a:schemeClr val="tx1"/>
                </a:solidFill>
                <a:sym typeface="Wingdings"/>
              </a:rPr>
              <a:t>MVA non trig ID WP80 + </a:t>
            </a:r>
            <a:r>
              <a:rPr lang="en-US" sz="1600" dirty="0" err="1" smtClean="0">
                <a:solidFill>
                  <a:schemeClr val="tx1"/>
                </a:solidFill>
                <a:sym typeface="Wingdings"/>
              </a:rPr>
              <a:t>iso</a:t>
            </a:r>
            <a:r>
              <a:rPr lang="en-US" sz="1600" dirty="0" smtClean="0">
                <a:solidFill>
                  <a:schemeClr val="tx1"/>
                </a:solidFill>
                <a:sym typeface="Wingdings"/>
              </a:rPr>
              <a:t> &lt; 0.5</a:t>
            </a:r>
            <a:endParaRPr lang="en-US" sz="1200" dirty="0">
              <a:solidFill>
                <a:schemeClr val="tx1"/>
              </a:solidFill>
              <a:sym typeface="Wingdings"/>
            </a:endParaRPr>
          </a:p>
          <a:p>
            <a:pPr lvl="1"/>
            <a:r>
              <a:rPr lang="en-US" sz="1600" dirty="0">
                <a:solidFill>
                  <a:schemeClr val="tx1"/>
                </a:solidFill>
                <a:sym typeface="Wingdings"/>
              </a:rPr>
              <a:t>Numerator: Denominator + </a:t>
            </a:r>
            <a:r>
              <a:rPr lang="en-US" sz="1600" dirty="0" err="1" smtClean="0">
                <a:solidFill>
                  <a:schemeClr val="tx1"/>
                </a:solidFill>
                <a:sym typeface="Wingdings"/>
              </a:rPr>
              <a:t>iso</a:t>
            </a:r>
            <a:r>
              <a:rPr lang="en-US" sz="1600" dirty="0" smtClean="0">
                <a:solidFill>
                  <a:schemeClr val="tx1"/>
                </a:solidFill>
                <a:sym typeface="Wingdings"/>
              </a:rPr>
              <a:t> &lt; 0.1</a:t>
            </a:r>
          </a:p>
          <a:p>
            <a:pPr lvl="1"/>
            <a:endParaRPr lang="en-US" sz="16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6292" y="4571589"/>
            <a:ext cx="856462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Wingdings" charset="2"/>
              <a:buChar char="§"/>
            </a:pPr>
            <a:r>
              <a:rPr lang="en-US" sz="2000" dirty="0">
                <a:solidFill>
                  <a:srgbClr val="000000"/>
                </a:solidFill>
                <a:sym typeface="Wingdings"/>
              </a:rPr>
              <a:t>Reducible background = (weighted events </a:t>
            </a: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with 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a non-isolated e and an isolated </a:t>
            </a:r>
            <a:r>
              <a:rPr lang="en-US" sz="2000" dirty="0" err="1" smtClean="0">
                <a:solidFill>
                  <a:srgbClr val="000000"/>
                </a:solidFill>
                <a:latin typeface="Symbol" charset="2"/>
                <a:cs typeface="Symbol" charset="2"/>
                <a:sym typeface="Wingdings"/>
              </a:rPr>
              <a:t>t</a:t>
            </a:r>
            <a:r>
              <a:rPr lang="en-US" sz="2000" baseline="-25000" dirty="0" err="1" smtClean="0">
                <a:solidFill>
                  <a:srgbClr val="000000"/>
                </a:solidFill>
                <a:sym typeface="Wingdings"/>
              </a:rPr>
              <a:t>h</a:t>
            </a: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) 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+ (weighted events </a:t>
            </a: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with an isolated 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e and </a:t>
            </a: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a non-isolated </a:t>
            </a:r>
            <a:r>
              <a:rPr lang="en-US" sz="2000" dirty="0" err="1" smtClean="0">
                <a:solidFill>
                  <a:srgbClr val="000000"/>
                </a:solidFill>
                <a:latin typeface="Symbol" charset="2"/>
                <a:cs typeface="Symbol" charset="2"/>
                <a:sym typeface="Wingdings"/>
              </a:rPr>
              <a:t>t</a:t>
            </a:r>
            <a:r>
              <a:rPr lang="en-US" sz="2000" baseline="-25000" dirty="0" err="1" smtClean="0">
                <a:solidFill>
                  <a:srgbClr val="000000"/>
                </a:solidFill>
                <a:sym typeface="Wingdings"/>
              </a:rPr>
              <a:t>h</a:t>
            </a: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) 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– (weighted events </a:t>
            </a: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with 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a non-isolated e and </a:t>
            </a: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a non-isolated </a:t>
            </a:r>
            <a:r>
              <a:rPr lang="en-US" sz="2000" dirty="0" err="1" smtClean="0">
                <a:solidFill>
                  <a:srgbClr val="000000"/>
                </a:solidFill>
                <a:latin typeface="Symbol" charset="2"/>
                <a:cs typeface="Symbol" charset="2"/>
                <a:sym typeface="Wingdings"/>
              </a:rPr>
              <a:t>t</a:t>
            </a:r>
            <a:r>
              <a:rPr lang="en-US" sz="2000" baseline="-25000" dirty="0" err="1" smtClean="0">
                <a:solidFill>
                  <a:srgbClr val="000000"/>
                </a:solidFill>
                <a:sym typeface="Wingdings"/>
              </a:rPr>
              <a:t>h</a:t>
            </a: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)</a:t>
            </a:r>
          </a:p>
          <a:p>
            <a:pPr marL="342900" indent="-342900">
              <a:buClr>
                <a:schemeClr val="tx1"/>
              </a:buClr>
              <a:buFont typeface="Wingdings" charset="2"/>
              <a:buChar char="§"/>
            </a:pPr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pPr marL="342900" indent="-342900">
              <a:buClr>
                <a:schemeClr val="tx1"/>
              </a:buClr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MC contribution subtracted</a:t>
            </a:r>
            <a:endParaRPr lang="en-US" sz="2000" dirty="0">
              <a:solidFill>
                <a:srgbClr val="000000"/>
              </a:solidFill>
              <a:sym typeface="Wingdings"/>
            </a:endParaRPr>
          </a:p>
          <a:p>
            <a:endParaRPr lang="en-US" dirty="0"/>
          </a:p>
        </p:txBody>
      </p:sp>
      <p:pic>
        <p:nvPicPr>
          <p:cNvPr id="7" name="Picture 6" descr="Screen Shot 2016-11-21 at 13.04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515" y="3010433"/>
            <a:ext cx="2309053" cy="1614828"/>
          </a:xfrm>
          <a:prstGeom prst="rect">
            <a:avLst/>
          </a:prstGeom>
        </p:spPr>
      </p:pic>
      <p:pic>
        <p:nvPicPr>
          <p:cNvPr id="8" name="Picture 7" descr="Screen Shot 2016-11-21 at 13.05.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515" y="1004360"/>
            <a:ext cx="2556610" cy="192939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4280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61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9080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Reducible background validation:  </a:t>
            </a:r>
            <a:r>
              <a:rPr lang="en-US" b="1" dirty="0" err="1" smtClean="0">
                <a:solidFill>
                  <a:schemeClr val="tx1"/>
                </a:solidFill>
              </a:rPr>
              <a:t>eτ</a:t>
            </a:r>
            <a:r>
              <a:rPr lang="en-US" b="1" baseline="-25000" dirty="0" err="1" smtClean="0">
                <a:solidFill>
                  <a:schemeClr val="tx1"/>
                </a:solidFill>
              </a:rPr>
              <a:t>h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592346" y="1441450"/>
            <a:ext cx="3332162" cy="4525963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Estimation of reducible background in LS events </a:t>
            </a:r>
            <a:r>
              <a:rPr lang="en-US" sz="2000" smtClean="0"/>
              <a:t>(other </a:t>
            </a:r>
            <a:r>
              <a:rPr lang="en-US" sz="2000" dirty="0" smtClean="0"/>
              <a:t>cuts identical to signal region)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Estimation of reducible background in OS </a:t>
            </a:r>
            <a:r>
              <a:rPr lang="en-US" sz="2000" dirty="0" err="1" smtClean="0"/>
              <a:t>W+jets</a:t>
            </a:r>
            <a:r>
              <a:rPr lang="en-US" sz="2000" dirty="0" smtClean="0"/>
              <a:t> enriched region (</a:t>
            </a:r>
            <a:r>
              <a:rPr lang="en-US" sz="2000" err="1" smtClean="0"/>
              <a:t>m</a:t>
            </a:r>
            <a:r>
              <a:rPr lang="en-US" sz="2000" baseline="-25000" err="1" smtClean="0"/>
              <a:t>T</a:t>
            </a:r>
            <a:r>
              <a:rPr lang="en-US" sz="2000" smtClean="0"/>
              <a:t>(</a:t>
            </a:r>
            <a:r>
              <a:rPr lang="en-US" sz="2000" smtClean="0">
                <a:latin typeface="Symbol" charset="2"/>
                <a:cs typeface="Symbol" charset="2"/>
              </a:rPr>
              <a:t>t</a:t>
            </a:r>
            <a:r>
              <a:rPr lang="en-US" sz="2000" baseline="-25000" smtClean="0"/>
              <a:t>h</a:t>
            </a:r>
            <a:r>
              <a:rPr lang="en-US" sz="2000" smtClean="0"/>
              <a:t>,</a:t>
            </a:r>
            <a:r>
              <a:rPr lang="en-US" sz="2000" dirty="0" smtClean="0"/>
              <a:t>MET) &gt; 60 GeV</a:t>
            </a:r>
            <a:r>
              <a:rPr lang="en-US" sz="2000" dirty="0"/>
              <a:t> </a:t>
            </a:r>
            <a:r>
              <a:rPr lang="en-US" sz="2000" dirty="0" smtClean="0"/>
              <a:t>&amp;&amp; </a:t>
            </a:r>
            <a:r>
              <a:rPr lang="en-US" sz="2000" dirty="0" err="1" smtClean="0"/>
              <a:t>m</a:t>
            </a:r>
            <a:r>
              <a:rPr lang="en-US" sz="2000" baseline="-25000" dirty="0" err="1" smtClean="0"/>
              <a:t>T</a:t>
            </a:r>
            <a:r>
              <a:rPr lang="en-US" sz="2000" dirty="0" smtClean="0"/>
              <a:t>(</a:t>
            </a:r>
            <a:r>
              <a:rPr lang="en-US" sz="2000" dirty="0" err="1" smtClean="0"/>
              <a:t>e,MET</a:t>
            </a:r>
            <a:r>
              <a:rPr lang="en-US" sz="2000" dirty="0" smtClean="0"/>
              <a:t>) &gt; 80 GeV)</a:t>
            </a:r>
            <a:endParaRPr lang="en-US" sz="2000" dirty="0"/>
          </a:p>
        </p:txBody>
      </p:sp>
      <p:pic>
        <p:nvPicPr>
          <p:cNvPr id="5" name="Picture 4" descr="mcoll_et_h0_R2_prs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00" y="923091"/>
            <a:ext cx="2624432" cy="2540000"/>
          </a:xfrm>
          <a:prstGeom prst="rect">
            <a:avLst/>
          </a:prstGeom>
        </p:spPr>
      </p:pic>
      <p:pic>
        <p:nvPicPr>
          <p:cNvPr id="6" name="Picture 5" descr="mcoll_et_h1_R2_prse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657" y="923091"/>
            <a:ext cx="2624432" cy="25400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98100" y="3873500"/>
            <a:ext cx="84887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mcoll_et_h0_R1_Wenrich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00" y="3834565"/>
            <a:ext cx="2624432" cy="2540000"/>
          </a:xfrm>
          <a:prstGeom prst="rect">
            <a:avLst/>
          </a:prstGeom>
        </p:spPr>
      </p:pic>
      <p:pic>
        <p:nvPicPr>
          <p:cNvPr id="10" name="Picture 9" descr="mcoll_et_h1_R1_Wenrich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657" y="3834565"/>
            <a:ext cx="2624432" cy="2539999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207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62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-37960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Distributions after </a:t>
            </a:r>
            <a:r>
              <a:rPr lang="en-US" dirty="0" err="1" smtClean="0">
                <a:solidFill>
                  <a:srgbClr val="000000"/>
                </a:solidFill>
              </a:rPr>
              <a:t>preselection:</a:t>
            </a:r>
            <a:r>
              <a:rPr lang="en-US" b="1" dirty="0" err="1">
                <a:solidFill>
                  <a:schemeClr val="tx1"/>
                </a:solidFill>
              </a:rPr>
              <a:t>eτ</a:t>
            </a:r>
            <a:r>
              <a:rPr lang="en-US" b="1" baseline="-25000" dirty="0" err="1">
                <a:solidFill>
                  <a:schemeClr val="tx1"/>
                </a:solidFill>
              </a:rPr>
              <a:t>h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417241" y="1600200"/>
            <a:ext cx="2303462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Good data/MC agreement</a:t>
            </a:r>
          </a:p>
          <a:p>
            <a:endParaRPr lang="en-US" sz="2000" dirty="0"/>
          </a:p>
          <a:p>
            <a:r>
              <a:rPr lang="en-US" sz="2000" dirty="0" smtClean="0"/>
              <a:t>Only statistical uncertainty shown in ratio plot</a:t>
            </a:r>
            <a:endParaRPr lang="en-US" sz="2000" dirty="0"/>
          </a:p>
        </p:txBody>
      </p:sp>
      <p:pic>
        <p:nvPicPr>
          <p:cNvPr id="5" name="Picture 4" descr="mcoll_et_h1_R1_prs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599" y="778419"/>
            <a:ext cx="2746376" cy="2658020"/>
          </a:xfrm>
          <a:prstGeom prst="rect">
            <a:avLst/>
          </a:prstGeom>
        </p:spPr>
      </p:pic>
      <p:pic>
        <p:nvPicPr>
          <p:cNvPr id="6" name="Picture 5" descr="mcoll_et_h0_R1_prse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" y="778419"/>
            <a:ext cx="2746375" cy="2658020"/>
          </a:xfrm>
          <a:prstGeom prst="rect">
            <a:avLst/>
          </a:prstGeom>
        </p:spPr>
      </p:pic>
      <p:pic>
        <p:nvPicPr>
          <p:cNvPr id="8" name="Picture 7" descr="mcoll_et_h2_R1_prse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8" y="3561695"/>
            <a:ext cx="2746375" cy="2658020"/>
          </a:xfrm>
          <a:prstGeom prst="rect">
            <a:avLst/>
          </a:prstGeom>
        </p:spPr>
      </p:pic>
      <p:pic>
        <p:nvPicPr>
          <p:cNvPr id="9" name="Picture 8" descr="mcoll_et_h3_R1_prse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599" y="3561695"/>
            <a:ext cx="2746376" cy="2658020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0877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63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5271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Selection optimization: </a:t>
            </a:r>
            <a:r>
              <a:rPr lang="en-US" b="1" dirty="0" err="1">
                <a:solidFill>
                  <a:schemeClr val="tx1"/>
                </a:solidFill>
              </a:rPr>
              <a:t>eτ</a:t>
            </a:r>
            <a:r>
              <a:rPr lang="en-US" b="1" baseline="-25000" dirty="0" err="1">
                <a:solidFill>
                  <a:schemeClr val="tx1"/>
                </a:solidFill>
              </a:rPr>
              <a:t>h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069596" y="1287719"/>
            <a:ext cx="2901950" cy="378301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Best expected limits by selecting </a:t>
            </a:r>
            <a:r>
              <a:rPr lang="en-US" sz="2000" smtClean="0"/>
              <a:t>events with </a:t>
            </a:r>
            <a:r>
              <a:rPr lang="en-US" sz="2000" err="1" smtClean="0"/>
              <a:t>m</a:t>
            </a:r>
            <a:r>
              <a:rPr lang="en-US" sz="2000" baseline="-25000" err="1" smtClean="0"/>
              <a:t>T</a:t>
            </a:r>
            <a:r>
              <a:rPr lang="en-US" sz="2000" smtClean="0"/>
              <a:t>(</a:t>
            </a:r>
            <a:r>
              <a:rPr lang="en-US" sz="2000" smtClean="0">
                <a:latin typeface="Symbol" charset="2"/>
                <a:cs typeface="Symbol" charset="2"/>
              </a:rPr>
              <a:t>t</a:t>
            </a:r>
            <a:r>
              <a:rPr lang="en-US" sz="2000" baseline="-25000" smtClean="0"/>
              <a:t>h</a:t>
            </a:r>
            <a:r>
              <a:rPr lang="en-US" sz="2000" smtClean="0"/>
              <a:t>,</a:t>
            </a:r>
            <a:r>
              <a:rPr lang="en-US" sz="2000" dirty="0" smtClean="0"/>
              <a:t>MET) &lt; 60 GeV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smtClean="0"/>
              <a:t>No further </a:t>
            </a:r>
            <a:r>
              <a:rPr lang="en-US" sz="2000" dirty="0" smtClean="0"/>
              <a:t>improvement by cutting also on </a:t>
            </a:r>
            <a:r>
              <a:rPr lang="en-US" sz="2000" dirty="0" err="1" smtClean="0">
                <a:latin typeface="Symbol" charset="2"/>
                <a:cs typeface="Symbol" charset="2"/>
              </a:rPr>
              <a:t>Df</a:t>
            </a:r>
            <a:r>
              <a:rPr lang="en-US" sz="2000" dirty="0" smtClean="0"/>
              <a:t>(</a:t>
            </a:r>
            <a:r>
              <a:rPr lang="en-US" sz="2000" smtClean="0"/>
              <a:t>e,</a:t>
            </a:r>
            <a:r>
              <a:rPr lang="en-US" sz="2000" smtClean="0">
                <a:latin typeface="Symbol" charset="2"/>
                <a:cs typeface="Symbol" charset="2"/>
              </a:rPr>
              <a:t>t</a:t>
            </a:r>
            <a:r>
              <a:rPr lang="en-US" sz="2000" baseline="-25000" smtClean="0"/>
              <a:t>h</a:t>
            </a:r>
            <a:r>
              <a:rPr lang="en-US" sz="2000" smtClean="0"/>
              <a:t>)</a:t>
            </a:r>
            <a:r>
              <a:rPr lang="en-US" sz="2000" dirty="0" smtClean="0"/>
              <a:t>, </a:t>
            </a:r>
            <a:r>
              <a:rPr lang="en-US" sz="2000" err="1" smtClean="0">
                <a:latin typeface="Symbol" charset="2"/>
                <a:cs typeface="Symbol" charset="2"/>
              </a:rPr>
              <a:t>Df</a:t>
            </a:r>
            <a:r>
              <a:rPr lang="en-US" sz="2000" smtClean="0"/>
              <a:t>(</a:t>
            </a:r>
            <a:r>
              <a:rPr lang="en-US" sz="2000" smtClean="0">
                <a:latin typeface="Symbol" charset="2"/>
                <a:cs typeface="Symbol" charset="2"/>
              </a:rPr>
              <a:t>t</a:t>
            </a:r>
            <a:r>
              <a:rPr lang="en-US" sz="2000" baseline="-25000" smtClean="0"/>
              <a:t>h</a:t>
            </a:r>
            <a:r>
              <a:rPr lang="en-US" sz="2000" smtClean="0"/>
              <a:t>,</a:t>
            </a:r>
            <a:r>
              <a:rPr lang="en-US" sz="2000" dirty="0" smtClean="0"/>
              <a:t>MET), or </a:t>
            </a:r>
            <a:r>
              <a:rPr lang="en-US" sz="2000" dirty="0" smtClean="0">
                <a:latin typeface="Symbol" charset="2"/>
                <a:cs typeface="Symbol" charset="2"/>
              </a:rPr>
              <a:t>Dh</a:t>
            </a:r>
            <a:r>
              <a:rPr lang="en-US" sz="2000" dirty="0" smtClean="0"/>
              <a:t>(</a:t>
            </a:r>
            <a:r>
              <a:rPr lang="en-US" sz="2000" smtClean="0"/>
              <a:t>e,</a:t>
            </a:r>
            <a:r>
              <a:rPr lang="en-US" sz="2000" smtClean="0">
                <a:latin typeface="Symbol" charset="2"/>
                <a:cs typeface="Symbol" charset="2"/>
              </a:rPr>
              <a:t>t</a:t>
            </a:r>
            <a:r>
              <a:rPr lang="en-US" sz="2000" baseline="-25000" smtClean="0"/>
              <a:t>h</a:t>
            </a:r>
            <a:r>
              <a:rPr lang="en-US" sz="2000" smtClean="0"/>
              <a:t>)</a:t>
            </a:r>
            <a:endParaRPr lang="en-US" sz="2000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7773776"/>
              </p:ext>
            </p:extLst>
          </p:nvPr>
        </p:nvGraphicFramePr>
        <p:xfrm>
          <a:off x="3092830" y="3727395"/>
          <a:ext cx="333375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9" name="Picture 8" descr="mcoll_et_h1_R1_mt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829" y="892120"/>
            <a:ext cx="2836025" cy="2744786"/>
          </a:xfrm>
          <a:prstGeom prst="rect">
            <a:avLst/>
          </a:prstGeom>
        </p:spPr>
      </p:pic>
      <p:pic>
        <p:nvPicPr>
          <p:cNvPr id="10" name="Picture 9" descr="mcoll_et_h2_R1_mt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05" y="3636907"/>
            <a:ext cx="2727695" cy="2639941"/>
          </a:xfrm>
          <a:prstGeom prst="rect">
            <a:avLst/>
          </a:prstGeom>
        </p:spPr>
      </p:pic>
      <p:pic>
        <p:nvPicPr>
          <p:cNvPr id="11" name="Picture 10" descr="mcoll_et_h0_R1_mt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05" y="892119"/>
            <a:ext cx="2836025" cy="2744787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937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64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6513" y="62310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Distributions after final selection: </a:t>
            </a:r>
            <a:r>
              <a:rPr lang="en-US" b="1" dirty="0" err="1" smtClean="0">
                <a:solidFill>
                  <a:schemeClr val="tx1"/>
                </a:solidFill>
              </a:rPr>
              <a:t>eτ</a:t>
            </a:r>
            <a:r>
              <a:rPr lang="en-US" b="1" baseline="-25000" dirty="0" err="1" smtClean="0">
                <a:solidFill>
                  <a:schemeClr val="tx1"/>
                </a:solidFill>
              </a:rPr>
              <a:t>h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201837" y="1600200"/>
            <a:ext cx="2622550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Good data/MC agreement</a:t>
            </a:r>
          </a:p>
          <a:p>
            <a:endParaRPr lang="en-US" sz="2000" dirty="0"/>
          </a:p>
          <a:p>
            <a:r>
              <a:rPr lang="en-US" sz="2000" dirty="0" smtClean="0"/>
              <a:t>Large weights </a:t>
            </a:r>
            <a:r>
              <a:rPr lang="en-US" sz="2000" smtClean="0"/>
              <a:t>for the </a:t>
            </a:r>
            <a:r>
              <a:rPr lang="en-US" sz="2000" dirty="0" smtClean="0"/>
              <a:t>reducible background (visible in last plot)</a:t>
            </a:r>
          </a:p>
          <a:p>
            <a:endParaRPr lang="en-US" sz="2000" dirty="0"/>
          </a:p>
          <a:p>
            <a:r>
              <a:rPr lang="en-US" sz="2000" dirty="0" smtClean="0"/>
              <a:t>Only statistical uncertainty drawn</a:t>
            </a:r>
            <a:endParaRPr lang="en-US" sz="2000" dirty="0"/>
          </a:p>
        </p:txBody>
      </p:sp>
      <p:pic>
        <p:nvPicPr>
          <p:cNvPr id="5" name="Picture 4" descr="mcoll_et_h0_R1_selec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0" y="845080"/>
            <a:ext cx="2802978" cy="2712801"/>
          </a:xfrm>
          <a:prstGeom prst="rect">
            <a:avLst/>
          </a:prstGeom>
        </p:spPr>
      </p:pic>
      <p:pic>
        <p:nvPicPr>
          <p:cNvPr id="6" name="Picture 5" descr="mcoll_et_h1_R1_selec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792" y="845079"/>
            <a:ext cx="2738045" cy="2649957"/>
          </a:xfrm>
          <a:prstGeom prst="rect">
            <a:avLst/>
          </a:prstGeom>
        </p:spPr>
      </p:pic>
      <p:pic>
        <p:nvPicPr>
          <p:cNvPr id="7" name="Picture 6" descr="mcoll_et_h2_R1_selec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0" y="3557881"/>
            <a:ext cx="2802978" cy="2712802"/>
          </a:xfrm>
          <a:prstGeom prst="rect">
            <a:avLst/>
          </a:prstGeom>
        </p:spPr>
      </p:pic>
      <p:pic>
        <p:nvPicPr>
          <p:cNvPr id="8" name="Picture 7" descr="mcoll_et_h3_R1_selecti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792" y="3557881"/>
            <a:ext cx="2738045" cy="2649957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281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28448" y="2640424"/>
            <a:ext cx="4277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sym typeface="Wingdings"/>
              </a:rPr>
              <a:t>H-</a:t>
            </a:r>
            <a:r>
              <a:rPr lang="en-US" sz="3600" b="1" i="1" dirty="0" smtClean="0">
                <a:sym typeface="Wingdings"/>
              </a:rPr>
              <a:t>&gt;e</a:t>
            </a:r>
            <a:r>
              <a:rPr lang="en-US" sz="3600" b="1" i="1" dirty="0" smtClean="0"/>
              <a:t>τ</a:t>
            </a:r>
            <a:r>
              <a:rPr lang="en-US" sz="3600" b="1" i="1" baseline="-25000" dirty="0" smtClean="0"/>
              <a:t>μ</a:t>
            </a:r>
            <a:endParaRPr lang="en-US" sz="3600" b="1" baseline="-25000" dirty="0"/>
          </a:p>
        </p:txBody>
      </p:sp>
    </p:spTree>
    <p:extLst>
      <p:ext uri="{BB962C8B-B14F-4D97-AF65-F5344CB8AC3E}">
        <p14:creationId xmlns:p14="http://schemas.microsoft.com/office/powerpoint/2010/main" val="12769568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66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61950" y="0"/>
            <a:ext cx="8534400" cy="758825"/>
          </a:xfrm>
        </p:spPr>
        <p:txBody>
          <a:bodyPr/>
          <a:lstStyle/>
          <a:p>
            <a:r>
              <a:rPr lang="en-US" sz="3200" dirty="0" smtClean="0">
                <a:solidFill>
                  <a:schemeClr val="tx1"/>
                </a:solidFill>
              </a:rPr>
              <a:t>Backgrounds</a:t>
            </a:r>
            <a:r>
              <a:rPr lang="en-US" b="1" dirty="0" smtClean="0">
                <a:solidFill>
                  <a:schemeClr val="tx1"/>
                </a:solidFill>
              </a:rPr>
              <a:t>: eτ</a:t>
            </a:r>
            <a:r>
              <a:rPr lang="en-US" b="1" baseline="-25000" dirty="0" smtClean="0">
                <a:solidFill>
                  <a:schemeClr val="tx1"/>
                </a:solidFill>
              </a:rPr>
              <a:t>μ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13221" y="758825"/>
            <a:ext cx="4629150" cy="536575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en-US" sz="2000" dirty="0"/>
          </a:p>
          <a:p>
            <a:r>
              <a:rPr lang="en-US" sz="2000" b="1" dirty="0" err="1" smtClean="0">
                <a:solidFill>
                  <a:srgbClr val="E6B946"/>
                </a:solidFill>
              </a:rPr>
              <a:t>Z</a:t>
            </a:r>
            <a:r>
              <a:rPr lang="en-US" sz="2000" b="1" dirty="0" err="1" smtClean="0">
                <a:solidFill>
                  <a:srgbClr val="E6B946"/>
                </a:solidFill>
                <a:sym typeface="Wingdings"/>
              </a:rPr>
              <a:t></a:t>
            </a:r>
            <a:r>
              <a:rPr lang="en-US" sz="2000" b="1" dirty="0" err="1" smtClean="0">
                <a:solidFill>
                  <a:srgbClr val="E6B946"/>
                </a:solidFill>
                <a:latin typeface="Symbol" charset="2"/>
                <a:cs typeface="Symbol" charset="2"/>
                <a:sym typeface="Wingdings"/>
              </a:rPr>
              <a:t>tt</a:t>
            </a:r>
            <a:r>
              <a:rPr lang="en-US" sz="2000" dirty="0" smtClean="0">
                <a:sym typeface="Wingdings"/>
              </a:rPr>
              <a:t>: taken from </a:t>
            </a:r>
            <a:r>
              <a:rPr lang="en-US" sz="2000" dirty="0" err="1" smtClean="0">
                <a:sym typeface="Wingdings"/>
              </a:rPr>
              <a:t>Madgraph</a:t>
            </a:r>
            <a:r>
              <a:rPr lang="en-US" sz="2000" dirty="0" smtClean="0">
                <a:sym typeface="Wingdings"/>
              </a:rPr>
              <a:t> MC, with stitched exclusive (DY1(2/3/4)Jets) and inclusive samples (dominant in 0 and 1-jet)</a:t>
            </a:r>
          </a:p>
          <a:p>
            <a:endParaRPr lang="en-US" sz="2000" dirty="0">
              <a:sym typeface="Wingdings"/>
            </a:endParaRPr>
          </a:p>
          <a:p>
            <a:r>
              <a:rPr lang="en-US" sz="2000" b="1" dirty="0" smtClean="0">
                <a:solidFill>
                  <a:schemeClr val="accent1"/>
                </a:solidFill>
                <a:sym typeface="Wingdings"/>
              </a:rPr>
              <a:t>Other </a:t>
            </a:r>
            <a:r>
              <a:rPr lang="en-US" sz="2000" b="1" dirty="0" err="1" smtClean="0">
                <a:solidFill>
                  <a:schemeClr val="accent1"/>
                </a:solidFill>
                <a:sym typeface="Wingdings"/>
              </a:rPr>
              <a:t>Drell</a:t>
            </a:r>
            <a:r>
              <a:rPr lang="en-US" sz="2000" b="1" dirty="0" smtClean="0">
                <a:solidFill>
                  <a:schemeClr val="accent1"/>
                </a:solidFill>
                <a:sym typeface="Wingdings"/>
              </a:rPr>
              <a:t>-Yan</a:t>
            </a:r>
            <a:r>
              <a:rPr lang="en-US" sz="2000" dirty="0" smtClean="0">
                <a:sym typeface="Wingdings"/>
              </a:rPr>
              <a:t>: </a:t>
            </a:r>
            <a:r>
              <a:rPr lang="en-US" sz="2000" dirty="0" err="1" smtClean="0">
                <a:sym typeface="Wingdings"/>
              </a:rPr>
              <a:t>Zll</a:t>
            </a:r>
            <a:r>
              <a:rPr lang="en-US" sz="2000" dirty="0" smtClean="0">
                <a:sym typeface="Wingdings"/>
              </a:rPr>
              <a:t> and events where a jet fakes the </a:t>
            </a:r>
            <a:r>
              <a:rPr lang="en-US" sz="2000" dirty="0" err="1" smtClean="0">
                <a:latin typeface="Symbol" charset="2"/>
                <a:cs typeface="Symbol" charset="2"/>
                <a:sym typeface="Wingdings"/>
              </a:rPr>
              <a:t>t</a:t>
            </a:r>
            <a:r>
              <a:rPr lang="en-US" sz="2000" baseline="-25000" dirty="0" err="1" smtClean="0">
                <a:sym typeface="Wingdings"/>
              </a:rPr>
              <a:t>h</a:t>
            </a:r>
            <a:r>
              <a:rPr lang="en-US" sz="2000" baseline="-25000" dirty="0" smtClean="0">
                <a:sym typeface="Wingdings"/>
              </a:rPr>
              <a:t> </a:t>
            </a:r>
          </a:p>
          <a:p>
            <a:endParaRPr lang="en-US" sz="2000" dirty="0">
              <a:sym typeface="Wingdings"/>
            </a:endParaRPr>
          </a:p>
          <a:p>
            <a:r>
              <a:rPr lang="en-US" sz="2000" b="1" dirty="0" err="1">
                <a:solidFill>
                  <a:schemeClr val="accent4"/>
                </a:solidFill>
                <a:sym typeface="Wingdings"/>
              </a:rPr>
              <a:t>t</a:t>
            </a:r>
            <a:r>
              <a:rPr lang="en-US" sz="2000" b="1" dirty="0" err="1" smtClean="0">
                <a:solidFill>
                  <a:schemeClr val="accent4"/>
                </a:solidFill>
                <a:sym typeface="Wingdings"/>
              </a:rPr>
              <a:t>tbar</a:t>
            </a:r>
            <a:r>
              <a:rPr lang="en-US" sz="2000" dirty="0" smtClean="0">
                <a:sym typeface="Wingdings"/>
              </a:rPr>
              <a:t>: from </a:t>
            </a:r>
            <a:r>
              <a:rPr lang="en-US" sz="2000" dirty="0" err="1" smtClean="0">
                <a:sym typeface="Wingdings"/>
              </a:rPr>
              <a:t>Powheg</a:t>
            </a:r>
            <a:r>
              <a:rPr lang="en-US" sz="2000" dirty="0" smtClean="0">
                <a:sym typeface="Wingdings"/>
              </a:rPr>
              <a:t> MC, top </a:t>
            </a:r>
            <a:r>
              <a:rPr lang="en-US" sz="2000" dirty="0" err="1" smtClean="0">
                <a:sym typeface="Wingdings"/>
              </a:rPr>
              <a:t>p</a:t>
            </a:r>
            <a:r>
              <a:rPr lang="en-US" sz="2000" baseline="-25000" dirty="0" err="1" smtClean="0">
                <a:sym typeface="Wingdings"/>
              </a:rPr>
              <a:t>T</a:t>
            </a:r>
            <a:r>
              <a:rPr lang="en-US" sz="2000" dirty="0" smtClean="0">
                <a:sym typeface="Wingdings"/>
              </a:rPr>
              <a:t> reweighting applied (dominant in 2-jet)</a:t>
            </a:r>
          </a:p>
          <a:p>
            <a:endParaRPr lang="en-US" sz="2000" dirty="0">
              <a:sym typeface="Wingdings"/>
            </a:endParaRPr>
          </a:p>
          <a:p>
            <a:r>
              <a:rPr lang="en-US" sz="2000" b="1" dirty="0" smtClean="0">
                <a:solidFill>
                  <a:schemeClr val="bg2"/>
                </a:solidFill>
                <a:sym typeface="Wingdings"/>
              </a:rPr>
              <a:t>SM Higgs</a:t>
            </a:r>
            <a:r>
              <a:rPr lang="en-US" sz="2000" dirty="0" smtClean="0">
                <a:sym typeface="Wingdings"/>
              </a:rPr>
              <a:t>: </a:t>
            </a:r>
            <a:r>
              <a:rPr lang="en-US" sz="2000" dirty="0" err="1" smtClean="0">
                <a:sym typeface="Wingdings"/>
              </a:rPr>
              <a:t>ggH</a:t>
            </a:r>
            <a:r>
              <a:rPr lang="en-US" sz="2000" dirty="0" smtClean="0">
                <a:sym typeface="Wingdings"/>
              </a:rPr>
              <a:t> and </a:t>
            </a:r>
            <a:r>
              <a:rPr lang="en-US" sz="2000" dirty="0" err="1" smtClean="0">
                <a:sym typeface="Wingdings"/>
              </a:rPr>
              <a:t>qqH</a:t>
            </a:r>
            <a:r>
              <a:rPr lang="en-US" sz="2000" dirty="0" smtClean="0">
                <a:sym typeface="Wingdings"/>
              </a:rPr>
              <a:t> with </a:t>
            </a:r>
            <a:r>
              <a:rPr lang="en-US" sz="2000" dirty="0" err="1" smtClean="0">
                <a:sym typeface="Wingdings"/>
              </a:rPr>
              <a:t>H</a:t>
            </a:r>
            <a:r>
              <a:rPr lang="en-US" sz="2000" dirty="0" err="1" smtClean="0">
                <a:latin typeface="Symbol" charset="2"/>
                <a:cs typeface="Symbol" charset="2"/>
                <a:sym typeface="Wingdings"/>
              </a:rPr>
              <a:t>tt</a:t>
            </a:r>
            <a:endParaRPr lang="en-US" sz="2000" dirty="0" smtClean="0">
              <a:latin typeface="Symbol" charset="2"/>
              <a:cs typeface="Symbol" charset="2"/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r>
              <a:rPr lang="en-US" sz="2000" b="1" dirty="0" err="1" smtClean="0">
                <a:solidFill>
                  <a:schemeClr val="accent5"/>
                </a:solidFill>
                <a:sym typeface="Wingdings"/>
              </a:rPr>
              <a:t>Diboson</a:t>
            </a:r>
            <a:r>
              <a:rPr lang="en-US" sz="2000" dirty="0" smtClean="0">
                <a:sym typeface="Wingdings"/>
              </a:rPr>
              <a:t>: includes WW, WZ, ZZ, and single top</a:t>
            </a:r>
          </a:p>
          <a:p>
            <a:endParaRPr lang="en-US" sz="2000" dirty="0">
              <a:sym typeface="Wingdings"/>
            </a:endParaRPr>
          </a:p>
          <a:p>
            <a:r>
              <a:rPr lang="en-US" sz="2000" b="1" dirty="0" smtClean="0">
                <a:solidFill>
                  <a:srgbClr val="ED82B9"/>
                </a:solidFill>
                <a:sym typeface="Wingdings"/>
              </a:rPr>
              <a:t>QCD</a:t>
            </a:r>
            <a:r>
              <a:rPr lang="en-US" sz="2000" dirty="0" smtClean="0">
                <a:sym typeface="Wingdings"/>
              </a:rPr>
              <a:t>: from SS data</a:t>
            </a:r>
            <a:endParaRPr lang="en-US" sz="20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r>
              <a:rPr lang="en-US" sz="2000" b="1" dirty="0" err="1" smtClean="0">
                <a:solidFill>
                  <a:schemeClr val="accent2"/>
                </a:solidFill>
                <a:sym typeface="Wingdings"/>
              </a:rPr>
              <a:t>W+jets</a:t>
            </a:r>
            <a:r>
              <a:rPr lang="en-US" sz="2000" dirty="0" smtClean="0">
                <a:sym typeface="Wingdings"/>
              </a:rPr>
              <a:t>: from MC stitched samples</a:t>
            </a:r>
          </a:p>
        </p:txBody>
      </p:sp>
      <p:pic>
        <p:nvPicPr>
          <p:cNvPr id="7" name="Picture 6" descr="emu_em_2jet_gg_pres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543" y="1857374"/>
            <a:ext cx="3714750" cy="357187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4885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67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28600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Preselection: </a:t>
            </a:r>
            <a:r>
              <a:rPr lang="en-US" b="1" dirty="0" smtClean="0">
                <a:solidFill>
                  <a:schemeClr val="tx1"/>
                </a:solidFill>
              </a:rPr>
              <a:t>eτ</a:t>
            </a:r>
            <a:r>
              <a:rPr lang="en-US" b="1" baseline="-25000" dirty="0" smtClean="0">
                <a:solidFill>
                  <a:schemeClr val="tx1"/>
                </a:solidFill>
              </a:rPr>
              <a:t>μ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24681" y="1527175"/>
            <a:ext cx="8504238" cy="4572000"/>
          </a:xfrm>
        </p:spPr>
        <p:txBody>
          <a:bodyPr>
            <a:normAutofit/>
          </a:bodyPr>
          <a:lstStyle/>
          <a:p>
            <a:r>
              <a:rPr lang="en-US" sz="2000"/>
              <a:t>SingleEle25 trigger (trigger efficiency in data applied to MC</a:t>
            </a:r>
            <a:r>
              <a:rPr lang="en-US" sz="2000" smtClean="0"/>
              <a:t>)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Electron</a:t>
            </a:r>
            <a:r>
              <a:rPr lang="en-US" sz="2000" dirty="0"/>
              <a:t>: </a:t>
            </a:r>
            <a:r>
              <a:rPr lang="en-US" sz="2000" dirty="0" err="1"/>
              <a:t>p</a:t>
            </a:r>
            <a:r>
              <a:rPr lang="en-US" sz="2000" baseline="-25000" dirty="0" err="1"/>
              <a:t>T</a:t>
            </a:r>
            <a:r>
              <a:rPr lang="en-US" sz="2000" dirty="0"/>
              <a:t> &gt; </a:t>
            </a:r>
            <a:r>
              <a:rPr lang="en-US" sz="2000" dirty="0" smtClean="0"/>
              <a:t>26 </a:t>
            </a:r>
            <a:r>
              <a:rPr lang="en-US" sz="2000" dirty="0" err="1"/>
              <a:t>GeV</a:t>
            </a:r>
            <a:r>
              <a:rPr lang="en-US" sz="2000" dirty="0"/>
              <a:t>, </a:t>
            </a:r>
            <a:r>
              <a:rPr lang="en-US" sz="2000" dirty="0" smtClean="0"/>
              <a:t>|</a:t>
            </a:r>
            <a:r>
              <a:rPr lang="en-US" sz="2000" dirty="0">
                <a:latin typeface="Symbol" charset="2"/>
                <a:cs typeface="Symbol" charset="2"/>
              </a:rPr>
              <a:t>h</a:t>
            </a:r>
            <a:r>
              <a:rPr lang="en-US" sz="2000" dirty="0" smtClean="0"/>
              <a:t>| </a:t>
            </a:r>
            <a:r>
              <a:rPr lang="en-US" sz="2000" dirty="0"/>
              <a:t>&lt; 2.1, ID WP80, </a:t>
            </a:r>
            <a:r>
              <a:rPr lang="en-US" sz="2000" dirty="0" err="1"/>
              <a:t>iso</a:t>
            </a:r>
            <a:r>
              <a:rPr lang="en-US" sz="2000" dirty="0"/>
              <a:t> &lt; 0.10, passes conversion veto and charge ID tight, max 1 missing hit</a:t>
            </a:r>
          </a:p>
          <a:p>
            <a:r>
              <a:rPr lang="en-US" sz="2000" b="1" dirty="0" err="1">
                <a:solidFill>
                  <a:srgbClr val="AC0000"/>
                </a:solidFill>
              </a:rPr>
              <a:t>Muon</a:t>
            </a:r>
            <a:r>
              <a:rPr lang="en-US" sz="2000" dirty="0"/>
              <a:t>: </a:t>
            </a:r>
            <a:r>
              <a:rPr lang="en-US" sz="2000" dirty="0" err="1"/>
              <a:t>pT</a:t>
            </a:r>
            <a:r>
              <a:rPr lang="en-US" sz="2000" dirty="0"/>
              <a:t> &gt; 10 </a:t>
            </a:r>
            <a:r>
              <a:rPr lang="en-US" sz="2000" dirty="0" err="1"/>
              <a:t>GeV</a:t>
            </a:r>
            <a:r>
              <a:rPr lang="en-US" sz="2000" dirty="0"/>
              <a:t>, </a:t>
            </a:r>
            <a:r>
              <a:rPr lang="en-US" sz="2000" dirty="0" smtClean="0"/>
              <a:t>|</a:t>
            </a:r>
            <a:r>
              <a:rPr lang="en-US" sz="2000" dirty="0">
                <a:latin typeface="Symbol" charset="2"/>
                <a:cs typeface="Symbol" charset="2"/>
              </a:rPr>
              <a:t>h</a:t>
            </a:r>
            <a:r>
              <a:rPr lang="en-US" sz="2000" dirty="0" smtClean="0"/>
              <a:t>|</a:t>
            </a:r>
            <a:r>
              <a:rPr lang="en-US" sz="2000" dirty="0"/>
              <a:t>&lt;2.4, medium ICHEP ID, </a:t>
            </a:r>
            <a:r>
              <a:rPr lang="en-US" sz="2000" dirty="0" err="1"/>
              <a:t>iso</a:t>
            </a:r>
            <a:r>
              <a:rPr lang="en-US" sz="2000" dirty="0"/>
              <a:t> &lt; </a:t>
            </a:r>
            <a:r>
              <a:rPr lang="en-US" sz="2000" dirty="0" smtClean="0"/>
              <a:t>0.15</a:t>
            </a:r>
          </a:p>
          <a:p>
            <a:endParaRPr lang="en-US" sz="2000" dirty="0"/>
          </a:p>
          <a:p>
            <a:r>
              <a:rPr lang="en-US" sz="2000" dirty="0" err="1"/>
              <a:t>Muon</a:t>
            </a:r>
            <a:r>
              <a:rPr lang="en-US" sz="2000" dirty="0"/>
              <a:t> and electron are </a:t>
            </a:r>
            <a:r>
              <a:rPr lang="en-US" sz="2000" b="1" dirty="0">
                <a:solidFill>
                  <a:srgbClr val="AC0000"/>
                </a:solidFill>
              </a:rPr>
              <a:t>OS</a:t>
            </a:r>
            <a:r>
              <a:rPr lang="en-US" sz="2000" dirty="0"/>
              <a:t> and separated by at least </a:t>
            </a:r>
            <a:r>
              <a:rPr lang="en-US" sz="2000" dirty="0" smtClean="0">
                <a:latin typeface="Symbol" charset="2"/>
                <a:cs typeface="Symbol" charset="2"/>
              </a:rPr>
              <a:t>D</a:t>
            </a:r>
            <a:r>
              <a:rPr lang="en-US" sz="2000" dirty="0" smtClean="0"/>
              <a:t>R</a:t>
            </a:r>
            <a:r>
              <a:rPr lang="en-US" sz="2000" dirty="0"/>
              <a:t>=</a:t>
            </a:r>
            <a:r>
              <a:rPr lang="en-US" sz="2000" dirty="0" smtClean="0"/>
              <a:t>0.3</a:t>
            </a:r>
          </a:p>
          <a:p>
            <a:endParaRPr lang="en-US" sz="2000" dirty="0"/>
          </a:p>
          <a:p>
            <a:r>
              <a:rPr lang="en-US" sz="2000" dirty="0" err="1"/>
              <a:t>Muon</a:t>
            </a:r>
            <a:r>
              <a:rPr lang="en-US" sz="2000" dirty="0"/>
              <a:t>, electron, and tau vetoes </a:t>
            </a:r>
            <a:r>
              <a:rPr lang="en-US" sz="2000" dirty="0" smtClean="0"/>
              <a:t>applied</a:t>
            </a:r>
            <a:endParaRPr lang="en-US" sz="2000" dirty="0"/>
          </a:p>
          <a:p>
            <a:r>
              <a:rPr lang="en-US" sz="2000" b="1" dirty="0" err="1" smtClean="0">
                <a:solidFill>
                  <a:srgbClr val="AC0000"/>
                </a:solidFill>
              </a:rPr>
              <a:t>Btag</a:t>
            </a:r>
            <a:r>
              <a:rPr lang="en-US" sz="2000" b="1" dirty="0" smtClean="0">
                <a:solidFill>
                  <a:srgbClr val="AC0000"/>
                </a:solidFill>
              </a:rPr>
              <a:t> </a:t>
            </a:r>
            <a:r>
              <a:rPr lang="en-US" sz="2000" b="1" dirty="0">
                <a:solidFill>
                  <a:srgbClr val="AC0000"/>
                </a:solidFill>
              </a:rPr>
              <a:t>veto </a:t>
            </a:r>
            <a:r>
              <a:rPr lang="en-US" sz="2000" dirty="0" smtClean="0"/>
              <a:t>applied (jets with </a:t>
            </a:r>
            <a:r>
              <a:rPr lang="en-US" sz="2000" dirty="0" err="1" smtClean="0"/>
              <a:t>p</a:t>
            </a:r>
            <a:r>
              <a:rPr lang="en-US" sz="2000" baseline="-25000" dirty="0" err="1" smtClean="0"/>
              <a:t>T</a:t>
            </a:r>
            <a:r>
              <a:rPr lang="en-US" sz="2000" dirty="0" smtClean="0"/>
              <a:t> &gt; 20 GeV passing medium CSV)</a:t>
            </a:r>
            <a:endParaRPr lang="en-US" sz="2000" dirty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9224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68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28600"/>
            <a:ext cx="8534400" cy="75882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Misidentified </a:t>
            </a:r>
            <a:r>
              <a:rPr lang="en-US" dirty="0" err="1" smtClean="0">
                <a:solidFill>
                  <a:srgbClr val="000000"/>
                </a:solidFill>
              </a:rPr>
              <a:t>background:</a:t>
            </a:r>
            <a:r>
              <a:rPr lang="en-US" b="1" dirty="0" err="1">
                <a:solidFill>
                  <a:schemeClr val="tx1"/>
                </a:solidFill>
              </a:rPr>
              <a:t>eτ</a:t>
            </a:r>
            <a:r>
              <a:rPr lang="en-US" b="1" baseline="-25000" dirty="0" err="1">
                <a:solidFill>
                  <a:schemeClr val="tx1"/>
                </a:solidFill>
              </a:rPr>
              <a:t>μ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33041" y="1189038"/>
            <a:ext cx="8229600" cy="4910137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 smtClean="0"/>
              <a:t>Similar as used in SM </a:t>
            </a:r>
            <a:r>
              <a:rPr lang="en-US" sz="2400" dirty="0" err="1" smtClean="0"/>
              <a:t>H</a:t>
            </a:r>
            <a:r>
              <a:rPr lang="en-US" sz="2400" dirty="0" err="1" smtClean="0">
                <a:sym typeface="Wingdings"/>
              </a:rPr>
              <a:t></a:t>
            </a:r>
            <a:r>
              <a:rPr lang="en-US" sz="2400" dirty="0" err="1" smtClean="0">
                <a:latin typeface="Symbol" charset="2"/>
                <a:cs typeface="Symbol" charset="2"/>
                <a:sym typeface="Wingdings"/>
              </a:rPr>
              <a:t>tt</a:t>
            </a:r>
            <a:endParaRPr lang="en-US" sz="2400" dirty="0" smtClean="0">
              <a:latin typeface="Symbol" charset="2"/>
              <a:cs typeface="Symbol" charset="2"/>
              <a:sym typeface="Wingdings"/>
            </a:endParaRPr>
          </a:p>
          <a:p>
            <a:endParaRPr lang="en-US" sz="2400" dirty="0">
              <a:sym typeface="Wingdings"/>
            </a:endParaRPr>
          </a:p>
          <a:p>
            <a:r>
              <a:rPr lang="en-US" sz="2400" dirty="0" err="1" smtClean="0">
                <a:sym typeface="Wingdings"/>
              </a:rPr>
              <a:t>W+jets</a:t>
            </a:r>
            <a:r>
              <a:rPr lang="en-US" sz="2400" dirty="0" smtClean="0">
                <a:sym typeface="Wingdings"/>
              </a:rPr>
              <a:t> is taken directly from MC (stitched samples)</a:t>
            </a:r>
          </a:p>
          <a:p>
            <a:endParaRPr lang="en-US" sz="2400" dirty="0">
              <a:sym typeface="Wingdings"/>
            </a:endParaRPr>
          </a:p>
          <a:p>
            <a:r>
              <a:rPr lang="en-US" sz="2400" dirty="0" smtClean="0">
                <a:sym typeface="Wingdings"/>
              </a:rPr>
              <a:t>QCD is taken </a:t>
            </a:r>
            <a:r>
              <a:rPr lang="en-US" sz="2400" smtClean="0">
                <a:sym typeface="Wingdings"/>
              </a:rPr>
              <a:t>as the </a:t>
            </a:r>
            <a:r>
              <a:rPr lang="en-US" sz="2400" dirty="0" smtClean="0">
                <a:sym typeface="Wingdings"/>
              </a:rPr>
              <a:t>difference between data and MC </a:t>
            </a:r>
            <a:r>
              <a:rPr lang="en-US" sz="2400" smtClean="0">
                <a:sym typeface="Wingdings"/>
              </a:rPr>
              <a:t>in the </a:t>
            </a:r>
            <a:r>
              <a:rPr lang="en-US" sz="2400" dirty="0" smtClean="0">
                <a:sym typeface="Wingdings"/>
              </a:rPr>
              <a:t>LS isolated region, and is scaled by an OS/LS SF equal to 2.30 (</a:t>
            </a:r>
            <a:r>
              <a:rPr lang="en-US" sz="2400" dirty="0" err="1" smtClean="0">
                <a:sym typeface="Wingdings"/>
              </a:rPr>
              <a:t>cf</a:t>
            </a:r>
            <a:r>
              <a:rPr lang="en-US" sz="2400" dirty="0" smtClean="0">
                <a:sym typeface="Wingdings"/>
              </a:rPr>
              <a:t> HIG-16-037)</a:t>
            </a:r>
          </a:p>
          <a:p>
            <a:endParaRPr lang="en-US" sz="2400" dirty="0">
              <a:sym typeface="Wingdings"/>
            </a:endParaRPr>
          </a:p>
          <a:p>
            <a:r>
              <a:rPr lang="en-US" sz="2400" dirty="0" smtClean="0">
                <a:sym typeface="Wingdings"/>
              </a:rPr>
              <a:t>Compared </a:t>
            </a:r>
            <a:r>
              <a:rPr lang="en-US" sz="2400" smtClean="0">
                <a:sym typeface="Wingdings"/>
              </a:rPr>
              <a:t>to the </a:t>
            </a:r>
            <a:r>
              <a:rPr lang="en-US" sz="2400" dirty="0" smtClean="0">
                <a:sym typeface="Wingdings"/>
              </a:rPr>
              <a:t>fake </a:t>
            </a:r>
            <a:r>
              <a:rPr lang="en-US" sz="2400" smtClean="0">
                <a:sym typeface="Wingdings"/>
              </a:rPr>
              <a:t>rate method</a:t>
            </a:r>
            <a:r>
              <a:rPr lang="en-US" sz="2400" dirty="0" smtClean="0">
                <a:sym typeface="Wingdings"/>
              </a:rPr>
              <a:t>:</a:t>
            </a:r>
          </a:p>
          <a:p>
            <a:pPr lvl="1"/>
            <a:r>
              <a:rPr lang="en-US" sz="1900" dirty="0" smtClean="0"/>
              <a:t>+: Better statistical precision/smaller weights </a:t>
            </a:r>
          </a:p>
          <a:p>
            <a:pPr lvl="1"/>
            <a:r>
              <a:rPr lang="en-US" sz="1900" dirty="0" smtClean="0">
                <a:sym typeface="Wingdings"/>
              </a:rPr>
              <a:t>+: Does not rely on a signal-contaminated control region (important signal contamination if tight denominator in fake rate measurement)</a:t>
            </a:r>
          </a:p>
          <a:p>
            <a:pPr lvl="1"/>
            <a:r>
              <a:rPr lang="en-US" sz="1900" dirty="0" smtClean="0">
                <a:sym typeface="Wingdings"/>
              </a:rPr>
              <a:t>+: Better prediction/observation agreement </a:t>
            </a:r>
          </a:p>
          <a:p>
            <a:pPr lvl="1"/>
            <a:r>
              <a:rPr lang="en-US" sz="1900" dirty="0" smtClean="0">
                <a:sym typeface="Wingdings"/>
              </a:rPr>
              <a:t>-: Not fully data-</a:t>
            </a:r>
            <a:r>
              <a:rPr lang="en-US" sz="1900" smtClean="0">
                <a:sym typeface="Wingdings"/>
              </a:rPr>
              <a:t>driven method</a:t>
            </a:r>
            <a:endParaRPr lang="en-US" sz="1900" dirty="0" smtClean="0">
              <a:sym typeface="Wingdings"/>
            </a:endParaRPr>
          </a:p>
          <a:p>
            <a:pPr lvl="1"/>
            <a:r>
              <a:rPr lang="en-US" sz="1900" dirty="0" smtClean="0">
                <a:sym typeface="Wingdings"/>
              </a:rPr>
              <a:t>-: Not similar </a:t>
            </a:r>
            <a:r>
              <a:rPr lang="en-US" sz="1900" smtClean="0">
                <a:sym typeface="Wingdings"/>
              </a:rPr>
              <a:t>to the </a:t>
            </a:r>
            <a:r>
              <a:rPr lang="en-US" sz="1900" dirty="0" smtClean="0">
                <a:sym typeface="Wingdings"/>
              </a:rPr>
              <a:t>final </a:t>
            </a:r>
            <a:r>
              <a:rPr lang="en-US" sz="1900" smtClean="0">
                <a:sym typeface="Wingdings"/>
              </a:rPr>
              <a:t>states with </a:t>
            </a:r>
            <a:r>
              <a:rPr lang="en-US" sz="1900" smtClean="0">
                <a:latin typeface="Symbol" charset="2"/>
                <a:cs typeface="Symbol" charset="2"/>
                <a:sym typeface="Wingdings"/>
              </a:rPr>
              <a:t>t</a:t>
            </a:r>
            <a:r>
              <a:rPr lang="en-US" sz="1900" baseline="-25000" smtClean="0">
                <a:sym typeface="Wingdings"/>
              </a:rPr>
              <a:t>h</a:t>
            </a:r>
            <a:endParaRPr lang="en-US" sz="1900" baseline="-25000" dirty="0" smtClean="0">
              <a:sym typeface="Wingdings"/>
            </a:endParaRPr>
          </a:p>
          <a:p>
            <a:pPr lvl="1"/>
            <a:endParaRPr lang="en-US" sz="1900" dirty="0">
              <a:sym typeface="Wingdings"/>
            </a:endParaRPr>
          </a:p>
          <a:p>
            <a:r>
              <a:rPr lang="en-US" sz="2300" dirty="0" smtClean="0">
                <a:sym typeface="Wingdings"/>
              </a:rPr>
              <a:t>In any </a:t>
            </a:r>
            <a:r>
              <a:rPr lang="en-US" sz="2300" smtClean="0">
                <a:sym typeface="Wingdings"/>
              </a:rPr>
              <a:t>case the </a:t>
            </a:r>
            <a:r>
              <a:rPr lang="en-US" sz="2300" dirty="0" smtClean="0">
                <a:sym typeface="Wingdings"/>
              </a:rPr>
              <a:t>reducible background is very small </a:t>
            </a:r>
            <a:r>
              <a:rPr lang="en-US" sz="2300" smtClean="0">
                <a:sym typeface="Wingdings"/>
              </a:rPr>
              <a:t>in the </a:t>
            </a:r>
            <a:r>
              <a:rPr lang="en-US" sz="2300" dirty="0" smtClean="0">
                <a:sym typeface="Wingdings"/>
              </a:rPr>
              <a:t>eµ final state</a:t>
            </a:r>
          </a:p>
          <a:p>
            <a:pPr lvl="1"/>
            <a:endParaRPr lang="en-US" sz="20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273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69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61314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Preselection: </a:t>
            </a:r>
            <a:r>
              <a:rPr lang="en-US" b="1" dirty="0" smtClean="0">
                <a:solidFill>
                  <a:schemeClr val="tx1"/>
                </a:solidFill>
              </a:rPr>
              <a:t>eτ</a:t>
            </a:r>
            <a:r>
              <a:rPr lang="en-US" b="1" baseline="-25000" dirty="0" smtClean="0">
                <a:solidFill>
                  <a:schemeClr val="tx1"/>
                </a:solidFill>
              </a:rPr>
              <a:t>μ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4294967295"/>
          </p:nvPr>
        </p:nvSpPr>
        <p:spPr>
          <a:xfrm>
            <a:off x="6569075" y="1143000"/>
            <a:ext cx="2574925" cy="4983163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3C3C3F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3C3C3F"/>
              </a:solidFill>
            </a:endParaRPr>
          </a:p>
          <a:p>
            <a:endParaRPr lang="en-US" sz="2000" dirty="0">
              <a:solidFill>
                <a:srgbClr val="3C3C3F"/>
              </a:solidFill>
            </a:endParaRPr>
          </a:p>
        </p:txBody>
      </p:sp>
      <p:pic>
        <p:nvPicPr>
          <p:cNvPr id="5" name="Picture 4" descr="emu_em_0jet_preselec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56" y="876440"/>
            <a:ext cx="2676515" cy="2573572"/>
          </a:xfrm>
          <a:prstGeom prst="rect">
            <a:avLst/>
          </a:prstGeom>
        </p:spPr>
      </p:pic>
      <p:pic>
        <p:nvPicPr>
          <p:cNvPr id="6" name="Picture 5" descr="emu_em_1jet_preselec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471" y="876440"/>
            <a:ext cx="2676516" cy="2573572"/>
          </a:xfrm>
          <a:prstGeom prst="rect">
            <a:avLst/>
          </a:prstGeom>
        </p:spPr>
      </p:pic>
      <p:pic>
        <p:nvPicPr>
          <p:cNvPr id="7" name="Picture 6" descr="emu_em_2jet_gg_preselec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55" y="3672017"/>
            <a:ext cx="2676515" cy="2573572"/>
          </a:xfrm>
          <a:prstGeom prst="rect">
            <a:avLst/>
          </a:prstGeom>
        </p:spPr>
      </p:pic>
      <p:pic>
        <p:nvPicPr>
          <p:cNvPr id="8" name="Picture 7" descr="emu_em_2jet_vbf_preselecti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471" y="3672017"/>
            <a:ext cx="2676516" cy="2573573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6165620" y="1353636"/>
            <a:ext cx="2521179" cy="477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charset="2"/>
              <a:buChar char="§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charset="2"/>
              <a:buChar char="§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charset="2"/>
              <a:buChar char="§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charset="2"/>
              <a:buChar char="§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charset="2"/>
              <a:buChar char="§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Good data/MC agreement </a:t>
            </a:r>
            <a:r>
              <a:rPr lang="en-US" sz="2000" smtClean="0"/>
              <a:t>in the </a:t>
            </a:r>
            <a:r>
              <a:rPr lang="en-US" sz="2000" dirty="0" err="1" smtClean="0"/>
              <a:t>unblinded</a:t>
            </a:r>
            <a:r>
              <a:rPr lang="en-US" sz="2000" dirty="0" smtClean="0"/>
              <a:t> regions</a:t>
            </a:r>
          </a:p>
          <a:p>
            <a:endParaRPr lang="en-US" sz="2000" dirty="0" smtClean="0"/>
          </a:p>
          <a:p>
            <a:r>
              <a:rPr lang="en-US" sz="2000" dirty="0" smtClean="0"/>
              <a:t>Only statistical uncertainty shown</a:t>
            </a:r>
            <a:endParaRPr lang="en-US" sz="20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740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0206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70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30920" y="46630"/>
            <a:ext cx="8534400" cy="758825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Misidentified </a:t>
            </a:r>
            <a:r>
              <a:rPr lang="en-US" sz="2800" dirty="0" err="1" smtClean="0">
                <a:solidFill>
                  <a:srgbClr val="000000"/>
                </a:solidFill>
              </a:rPr>
              <a:t>background:</a:t>
            </a:r>
            <a:r>
              <a:rPr lang="en-US" sz="2800" b="1" dirty="0" err="1">
                <a:solidFill>
                  <a:schemeClr val="tx1"/>
                </a:solidFill>
              </a:rPr>
              <a:t>eτ</a:t>
            </a:r>
            <a:r>
              <a:rPr lang="en-US" sz="2800" b="1" baseline="-25000" dirty="0" err="1">
                <a:solidFill>
                  <a:schemeClr val="tx1"/>
                </a:solidFill>
              </a:rPr>
              <a:t>μ</a:t>
            </a:r>
            <a:r>
              <a:rPr lang="en-US" sz="2800" dirty="0" smtClean="0">
                <a:solidFill>
                  <a:srgbClr val="000000"/>
                </a:solidFill>
              </a:rPr>
              <a:t> fake rate method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76777" y="805455"/>
            <a:ext cx="8229600" cy="452596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Cross-check</a:t>
            </a:r>
            <a:r>
              <a:rPr lang="en-US" sz="2000" smtClean="0"/>
              <a:t>: The </a:t>
            </a:r>
            <a:r>
              <a:rPr lang="en-US" sz="2000" dirty="0" smtClean="0"/>
              <a:t>reducible background (</a:t>
            </a:r>
            <a:r>
              <a:rPr lang="en-US" sz="2000" dirty="0" err="1" smtClean="0"/>
              <a:t>W+jets</a:t>
            </a:r>
            <a:r>
              <a:rPr lang="en-US" sz="2000" dirty="0" smtClean="0"/>
              <a:t> and QCD) can also be </a:t>
            </a:r>
            <a:r>
              <a:rPr lang="en-US" sz="2000" smtClean="0"/>
              <a:t>measured with the </a:t>
            </a:r>
            <a:r>
              <a:rPr lang="en-US" sz="2000" dirty="0" smtClean="0"/>
              <a:t>fake </a:t>
            </a:r>
            <a:r>
              <a:rPr lang="en-US" sz="2000" smtClean="0"/>
              <a:t>rate method</a:t>
            </a:r>
            <a:endParaRPr lang="en-US" sz="2000" dirty="0" smtClean="0"/>
          </a:p>
          <a:p>
            <a:r>
              <a:rPr lang="en-US" sz="2000" dirty="0" smtClean="0"/>
              <a:t>Signal region on top and validation in LS region below</a:t>
            </a:r>
            <a:endParaRPr lang="en-US" sz="2000" dirty="0"/>
          </a:p>
        </p:txBody>
      </p:sp>
      <p:pic>
        <p:nvPicPr>
          <p:cNvPr id="5" name="Picture 4" descr="mcoll_et_h0_R1_nomin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84" y="1955397"/>
            <a:ext cx="2127758" cy="2059305"/>
          </a:xfrm>
          <a:prstGeom prst="rect">
            <a:avLst/>
          </a:prstGeom>
        </p:spPr>
      </p:pic>
      <p:pic>
        <p:nvPicPr>
          <p:cNvPr id="6" name="Picture 5" descr="mcoll_et_h1_R1_nomin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242" y="1955397"/>
            <a:ext cx="2127759" cy="2059305"/>
          </a:xfrm>
          <a:prstGeom prst="rect">
            <a:avLst/>
          </a:prstGeom>
        </p:spPr>
      </p:pic>
      <p:pic>
        <p:nvPicPr>
          <p:cNvPr id="7" name="Picture 6" descr="mcoll_et_h3_R1_nomina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760" y="1955397"/>
            <a:ext cx="2127758" cy="2059305"/>
          </a:xfrm>
          <a:prstGeom prst="rect">
            <a:avLst/>
          </a:prstGeom>
        </p:spPr>
      </p:pic>
      <p:pic>
        <p:nvPicPr>
          <p:cNvPr id="8" name="Picture 7" descr="mcoll_et_h2_R1_nomina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001" y="1955397"/>
            <a:ext cx="2127759" cy="2059305"/>
          </a:xfrm>
          <a:prstGeom prst="rect">
            <a:avLst/>
          </a:prstGeom>
        </p:spPr>
      </p:pic>
      <p:pic>
        <p:nvPicPr>
          <p:cNvPr id="9" name="Picture 8" descr="mcoll_et_h0_R2_nominal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84" y="4277552"/>
            <a:ext cx="2127758" cy="2059304"/>
          </a:xfrm>
          <a:prstGeom prst="rect">
            <a:avLst/>
          </a:prstGeom>
        </p:spPr>
      </p:pic>
      <p:pic>
        <p:nvPicPr>
          <p:cNvPr id="10" name="Picture 9" descr="mcoll_et_h1_R2_nominal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241" y="4277552"/>
            <a:ext cx="2127759" cy="2059306"/>
          </a:xfrm>
          <a:prstGeom prst="rect">
            <a:avLst/>
          </a:prstGeom>
        </p:spPr>
      </p:pic>
      <p:pic>
        <p:nvPicPr>
          <p:cNvPr id="11" name="Picture 10" descr="mcoll_et_h2_R2_nominal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001" y="4277552"/>
            <a:ext cx="2127760" cy="2059306"/>
          </a:xfrm>
          <a:prstGeom prst="rect">
            <a:avLst/>
          </a:prstGeom>
        </p:spPr>
      </p:pic>
      <p:pic>
        <p:nvPicPr>
          <p:cNvPr id="12" name="Picture 11" descr="mcoll_et_h3_R2_nominal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761" y="4277552"/>
            <a:ext cx="2127757" cy="2059304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230920" y="4127417"/>
            <a:ext cx="84887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31801" y="4984439"/>
            <a:ext cx="577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</a:t>
            </a:r>
            <a:r>
              <a:rPr lang="en-US" b="1" dirty="0" smtClean="0"/>
              <a:t>S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31801" y="2936370"/>
            <a:ext cx="577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</a:t>
            </a:r>
            <a:r>
              <a:rPr lang="en-US" b="1" dirty="0" smtClean="0"/>
              <a:t>S</a:t>
            </a:r>
            <a:endParaRPr lang="en-US" b="1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770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71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0482" y="-844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Selection optimization: </a:t>
            </a:r>
            <a:r>
              <a:rPr lang="en-US" b="1" dirty="0" smtClean="0">
                <a:solidFill>
                  <a:schemeClr val="tx1"/>
                </a:solidFill>
              </a:rPr>
              <a:t>eτ</a:t>
            </a:r>
            <a:r>
              <a:rPr lang="en-US" b="1" baseline="-25000" dirty="0" smtClean="0">
                <a:solidFill>
                  <a:schemeClr val="tx1"/>
                </a:solidFill>
              </a:rPr>
              <a:t>μ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19488" y="1039019"/>
            <a:ext cx="2973388" cy="725487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2000" dirty="0" err="1" smtClean="0">
                <a:solidFill>
                  <a:srgbClr val="000000"/>
                </a:solidFill>
              </a:rPr>
              <a:t>m</a:t>
            </a:r>
            <a:r>
              <a:rPr lang="en-US" sz="2000" baseline="-25000" dirty="0" err="1" smtClean="0">
                <a:solidFill>
                  <a:srgbClr val="000000"/>
                </a:solidFill>
              </a:rPr>
              <a:t>T</a:t>
            </a:r>
            <a:r>
              <a:rPr lang="en-US" sz="2000" dirty="0" smtClean="0">
                <a:solidFill>
                  <a:srgbClr val="000000"/>
                </a:solidFill>
              </a:rPr>
              <a:t>(</a:t>
            </a:r>
            <a:r>
              <a:rPr lang="en-US" sz="2000" dirty="0" err="1" smtClean="0">
                <a:solidFill>
                  <a:srgbClr val="000000"/>
                </a:solidFill>
              </a:rPr>
              <a:t>e,MET</a:t>
            </a:r>
            <a:r>
              <a:rPr lang="en-US" sz="2000" dirty="0" smtClean="0">
                <a:solidFill>
                  <a:srgbClr val="000000"/>
                </a:solidFill>
              </a:rPr>
              <a:t>) &gt; 60 </a:t>
            </a:r>
            <a:r>
              <a:rPr lang="en-US" sz="2000" dirty="0" err="1" smtClean="0">
                <a:solidFill>
                  <a:srgbClr val="000000"/>
                </a:solidFill>
              </a:rPr>
              <a:t>GeV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380629" y="1053460"/>
            <a:ext cx="2973604" cy="725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charset="2"/>
              <a:buChar char="§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charset="2"/>
              <a:buChar char="§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charset="2"/>
              <a:buChar char="§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charset="2"/>
              <a:buChar char="§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charset="2"/>
              <a:buChar char="§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sz="2000" dirty="0" err="1" smtClean="0">
                <a:solidFill>
                  <a:srgbClr val="000000"/>
                </a:solidFill>
                <a:latin typeface="Symbol" charset="2"/>
                <a:cs typeface="Symbol" charset="2"/>
              </a:rPr>
              <a:t>Df</a:t>
            </a:r>
            <a:r>
              <a:rPr lang="en-US" sz="2000" dirty="0" smtClean="0">
                <a:solidFill>
                  <a:srgbClr val="000000"/>
                </a:solidFill>
              </a:rPr>
              <a:t>(µ,MET) &lt; 1.0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354233" y="1053460"/>
            <a:ext cx="2973604" cy="725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charset="2"/>
              <a:buChar char="§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charset="2"/>
              <a:buChar char="§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charset="2"/>
              <a:buChar char="§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charset="2"/>
              <a:buChar char="§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charset="2"/>
              <a:buChar char="§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sz="2000" dirty="0" err="1" smtClean="0">
                <a:solidFill>
                  <a:srgbClr val="000000"/>
                </a:solidFill>
              </a:rPr>
              <a:t>P</a:t>
            </a:r>
            <a:r>
              <a:rPr lang="en-US" sz="2000" baseline="-25000" dirty="0" err="1" smtClean="0">
                <a:solidFill>
                  <a:srgbClr val="000000"/>
                </a:solidFill>
                <a:latin typeface="Symbol" charset="2"/>
                <a:cs typeface="Symbol" charset="2"/>
              </a:rPr>
              <a:t>z</a:t>
            </a:r>
            <a:r>
              <a:rPr lang="en-US" sz="2000" dirty="0" smtClean="0">
                <a:solidFill>
                  <a:srgbClr val="000000"/>
                </a:solidFill>
              </a:rPr>
              <a:t> &gt; -60 </a:t>
            </a:r>
            <a:r>
              <a:rPr lang="en-US" sz="2000" dirty="0" err="1" smtClean="0">
                <a:solidFill>
                  <a:srgbClr val="000000"/>
                </a:solidFill>
              </a:rPr>
              <a:t>GeV</a:t>
            </a: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7" name="Picture 6" descr="emu_em_0jet_pzet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883" y="1625866"/>
            <a:ext cx="2446917" cy="2352805"/>
          </a:xfrm>
          <a:prstGeom prst="rect">
            <a:avLst/>
          </a:prstGeom>
        </p:spPr>
      </p:pic>
      <p:pic>
        <p:nvPicPr>
          <p:cNvPr id="8" name="Picture 7" descr="emu_em_2jet_gg_pzet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882" y="4034514"/>
            <a:ext cx="2446918" cy="2352806"/>
          </a:xfrm>
          <a:prstGeom prst="rect">
            <a:avLst/>
          </a:prstGeom>
        </p:spPr>
      </p:pic>
      <p:pic>
        <p:nvPicPr>
          <p:cNvPr id="9" name="Picture 8" descr="emu_em_0jet_dphimume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342" y="1625866"/>
            <a:ext cx="2453348" cy="2358989"/>
          </a:xfrm>
          <a:prstGeom prst="rect">
            <a:avLst/>
          </a:prstGeom>
        </p:spPr>
      </p:pic>
      <p:pic>
        <p:nvPicPr>
          <p:cNvPr id="10" name="Picture 9" descr="emu_em_1jet_dphimume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342" y="4020720"/>
            <a:ext cx="2453348" cy="2358988"/>
          </a:xfrm>
          <a:prstGeom prst="rect">
            <a:avLst/>
          </a:prstGeom>
        </p:spPr>
      </p:pic>
      <p:pic>
        <p:nvPicPr>
          <p:cNvPr id="11" name="Picture 10" descr="emu_em_0jet_mt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39" y="1632050"/>
            <a:ext cx="2446917" cy="2352805"/>
          </a:xfrm>
          <a:prstGeom prst="rect">
            <a:avLst/>
          </a:prstGeom>
        </p:spPr>
      </p:pic>
      <p:pic>
        <p:nvPicPr>
          <p:cNvPr id="12" name="Picture 11" descr="emu_em_2jet_gg_mt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39" y="3984855"/>
            <a:ext cx="2446919" cy="235280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3029272" y="999059"/>
            <a:ext cx="0" cy="52333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070707" y="982207"/>
            <a:ext cx="0" cy="52333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944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72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951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Final selection plots: </a:t>
            </a:r>
            <a:r>
              <a:rPr lang="en-US" b="1" dirty="0">
                <a:solidFill>
                  <a:schemeClr val="tx1"/>
                </a:solidFill>
              </a:rPr>
              <a:t>eτ</a:t>
            </a:r>
            <a:r>
              <a:rPr lang="en-US" b="1" baseline="-25000" dirty="0">
                <a:solidFill>
                  <a:schemeClr val="tx1"/>
                </a:solidFill>
              </a:rPr>
              <a:t>μ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477000" y="1600200"/>
            <a:ext cx="2667000" cy="4525963"/>
          </a:xfrm>
        </p:spPr>
        <p:txBody>
          <a:bodyPr>
            <a:noAutofit/>
          </a:bodyPr>
          <a:lstStyle/>
          <a:p>
            <a:r>
              <a:rPr lang="en-US" sz="2000" dirty="0" smtClean="0"/>
              <a:t>Good data/MC agreement in all categories</a:t>
            </a:r>
          </a:p>
          <a:p>
            <a:endParaRPr lang="en-US" sz="2000" dirty="0"/>
          </a:p>
          <a:p>
            <a:r>
              <a:rPr lang="en-US" sz="2000" dirty="0" smtClean="0"/>
              <a:t>Only statistical uncertainty drawn</a:t>
            </a:r>
            <a:endParaRPr lang="en-US" sz="2000" dirty="0"/>
          </a:p>
        </p:txBody>
      </p:sp>
      <p:pic>
        <p:nvPicPr>
          <p:cNvPr id="5" name="Picture 4" descr="emu_em_0jet_selec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09" y="1022720"/>
            <a:ext cx="2668679" cy="2566038"/>
          </a:xfrm>
          <a:prstGeom prst="rect">
            <a:avLst/>
          </a:prstGeom>
        </p:spPr>
      </p:pic>
      <p:pic>
        <p:nvPicPr>
          <p:cNvPr id="6" name="Picture 5" descr="emu_em_1jet_selec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106" y="1022720"/>
            <a:ext cx="2668679" cy="2566038"/>
          </a:xfrm>
          <a:prstGeom prst="rect">
            <a:avLst/>
          </a:prstGeom>
        </p:spPr>
      </p:pic>
      <p:pic>
        <p:nvPicPr>
          <p:cNvPr id="7" name="Picture 6" descr="emu_em_2jet_gg_selec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08" y="3835011"/>
            <a:ext cx="2668679" cy="2566037"/>
          </a:xfrm>
          <a:prstGeom prst="rect">
            <a:avLst/>
          </a:prstGeom>
        </p:spPr>
      </p:pic>
      <p:pic>
        <p:nvPicPr>
          <p:cNvPr id="8" name="Picture 7" descr="emu_em_2jet_vbf_selecti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105" y="3830994"/>
            <a:ext cx="2668679" cy="2566038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9825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73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55600" y="62310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BDT selection: </a:t>
            </a:r>
            <a:r>
              <a:rPr lang="en-US" b="1" dirty="0" smtClean="0">
                <a:solidFill>
                  <a:schemeClr val="tx1"/>
                </a:solidFill>
              </a:rPr>
              <a:t>eτ</a:t>
            </a:r>
            <a:r>
              <a:rPr lang="en-US" b="1" baseline="-25000" dirty="0" smtClean="0">
                <a:solidFill>
                  <a:schemeClr val="tx1"/>
                </a:solidFill>
              </a:rPr>
              <a:t>μ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742950"/>
            <a:ext cx="8432800" cy="558165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Wingdings" charset="2"/>
              <a:buChar char="Ø"/>
            </a:pPr>
            <a:r>
              <a:rPr lang="en-US" sz="2000" dirty="0" smtClean="0"/>
              <a:t>BDT trained against </a:t>
            </a:r>
            <a:r>
              <a:rPr lang="en-US" sz="2000" dirty="0" err="1" smtClean="0"/>
              <a:t>ttbar</a:t>
            </a:r>
            <a:r>
              <a:rPr lang="en-US" sz="2000" dirty="0" smtClean="0"/>
              <a:t>:</a:t>
            </a:r>
          </a:p>
          <a:p>
            <a:pPr lvl="1">
              <a:buClr>
                <a:schemeClr val="tx1"/>
              </a:buClr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Large statistics available</a:t>
            </a:r>
          </a:p>
          <a:p>
            <a:pPr lvl="1">
              <a:buClr>
                <a:schemeClr val="tx1"/>
              </a:buClr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Dominant background for </a:t>
            </a:r>
            <a:r>
              <a:rPr lang="en-US" sz="1600" dirty="0" err="1" smtClean="0">
                <a:solidFill>
                  <a:schemeClr val="tx1"/>
                </a:solidFill>
              </a:rPr>
              <a:t>njets</a:t>
            </a:r>
            <a:r>
              <a:rPr lang="en-US" sz="1600" dirty="0" smtClean="0">
                <a:solidFill>
                  <a:schemeClr val="tx1"/>
                </a:solidFill>
              </a:rPr>
              <a:t> &gt; 1</a:t>
            </a:r>
          </a:p>
          <a:p>
            <a:pPr lvl="1">
              <a:buClr>
                <a:schemeClr val="tx1"/>
              </a:buClr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Shares some kinematic </a:t>
            </a:r>
            <a:r>
              <a:rPr lang="en-US" sz="1600" smtClean="0">
                <a:solidFill>
                  <a:schemeClr val="tx1"/>
                </a:solidFill>
              </a:rPr>
              <a:t>characteristics with other </a:t>
            </a:r>
            <a:r>
              <a:rPr lang="en-US" sz="1600" dirty="0" smtClean="0">
                <a:solidFill>
                  <a:schemeClr val="tx1"/>
                </a:solidFill>
              </a:rPr>
              <a:t>backgrounds: no strong correlation between lepton and met </a:t>
            </a:r>
            <a:r>
              <a:rPr lang="en-US" sz="1600" dirty="0" err="1" smtClean="0">
                <a:solidFill>
                  <a:schemeClr val="tx1"/>
                </a:solidFill>
              </a:rPr>
              <a:t>dphi</a:t>
            </a:r>
            <a:r>
              <a:rPr lang="en-US" sz="1600" dirty="0" smtClean="0">
                <a:solidFill>
                  <a:schemeClr val="tx1"/>
                </a:solidFill>
              </a:rPr>
              <a:t>, no strong correlation between electron and muon </a:t>
            </a:r>
            <a:r>
              <a:rPr lang="en-US" sz="1600" dirty="0" err="1" smtClean="0">
                <a:solidFill>
                  <a:schemeClr val="tx1"/>
                </a:solidFill>
              </a:rPr>
              <a:t>dphi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  <a:endParaRPr lang="en-US" sz="1600" dirty="0" smtClean="0">
              <a:solidFill>
                <a:schemeClr val="tx1"/>
              </a:solidFill>
            </a:endParaRPr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</p:txBody>
      </p:sp>
      <p:pic>
        <p:nvPicPr>
          <p:cNvPr id="5" name="Picture 4" descr="variables_id_c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021" y="2903940"/>
            <a:ext cx="5534979" cy="28797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5600" y="3051855"/>
            <a:ext cx="32810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 variables: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 smtClean="0"/>
              <a:t>m</a:t>
            </a:r>
            <a:r>
              <a:rPr lang="en-US" baseline="-25000" dirty="0" err="1" smtClean="0"/>
              <a:t>T</a:t>
            </a:r>
            <a:r>
              <a:rPr lang="en-US" dirty="0" smtClean="0"/>
              <a:t>(</a:t>
            </a:r>
            <a:r>
              <a:rPr lang="en-US" dirty="0" err="1" smtClean="0"/>
              <a:t>μ,MET</a:t>
            </a:r>
            <a:r>
              <a:rPr lang="en-US" dirty="0" smtClean="0"/>
              <a:t>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m</a:t>
            </a:r>
            <a:r>
              <a:rPr lang="en-US" baseline="-25000" dirty="0" err="1"/>
              <a:t>T</a:t>
            </a:r>
            <a:r>
              <a:rPr lang="en-US" dirty="0" smtClean="0"/>
              <a:t>(</a:t>
            </a:r>
            <a:r>
              <a:rPr lang="en-US" dirty="0" err="1" smtClean="0"/>
              <a:t>e,</a:t>
            </a:r>
            <a:r>
              <a:rPr lang="en-US" dirty="0" err="1"/>
              <a:t>MET</a:t>
            </a:r>
            <a:r>
              <a:rPr lang="en-US" dirty="0" smtClean="0"/>
              <a:t>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Δφ</a:t>
            </a:r>
            <a:r>
              <a:rPr lang="en-US" dirty="0"/>
              <a:t>(</a:t>
            </a:r>
            <a:r>
              <a:rPr lang="en-US" dirty="0" smtClean="0"/>
              <a:t>e,</a:t>
            </a:r>
            <a:r>
              <a:rPr lang="en-US" dirty="0"/>
              <a:t> μ</a:t>
            </a:r>
            <a:r>
              <a:rPr lang="en-US" dirty="0" smtClean="0"/>
              <a:t>)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Δφ</a:t>
            </a:r>
            <a:r>
              <a:rPr lang="en-US" dirty="0"/>
              <a:t>(</a:t>
            </a:r>
            <a:r>
              <a:rPr lang="en-US" dirty="0" err="1"/>
              <a:t>e,MET</a:t>
            </a:r>
            <a:r>
              <a:rPr lang="en-US" dirty="0" smtClean="0"/>
              <a:t>)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 err="1" smtClean="0"/>
              <a:t>Δφ</a:t>
            </a:r>
            <a:r>
              <a:rPr lang="en-US" dirty="0" smtClean="0"/>
              <a:t>(</a:t>
            </a:r>
            <a:r>
              <a:rPr lang="en-US" dirty="0" err="1"/>
              <a:t>μ</a:t>
            </a:r>
            <a:r>
              <a:rPr lang="en-US" dirty="0" err="1" smtClean="0"/>
              <a:t>,MET</a:t>
            </a:r>
            <a:r>
              <a:rPr lang="en-US" dirty="0" smtClean="0"/>
              <a:t>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P</a:t>
            </a:r>
            <a:r>
              <a:rPr lang="en-US" baseline="-25000" dirty="0" smtClean="0"/>
              <a:t>Z</a:t>
            </a:r>
            <a:endParaRPr lang="en-US" dirty="0" smtClean="0"/>
          </a:p>
          <a:p>
            <a:pPr marL="742950" lvl="1" indent="-285750">
              <a:buFont typeface="Arial"/>
              <a:buChar char="•"/>
            </a:pP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1359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74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BDT distribution: </a:t>
            </a:r>
            <a:r>
              <a:rPr lang="en-US" b="1" dirty="0" smtClean="0">
                <a:solidFill>
                  <a:schemeClr val="tx1"/>
                </a:solidFill>
              </a:rPr>
              <a:t>eτ</a:t>
            </a:r>
            <a:r>
              <a:rPr lang="en-US" b="1" baseline="-25000" dirty="0" smtClean="0">
                <a:solidFill>
                  <a:schemeClr val="tx1"/>
                </a:solidFill>
              </a:rPr>
              <a:t>μ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623050" y="1354138"/>
            <a:ext cx="2520950" cy="47720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Good data/MC agreement </a:t>
            </a:r>
            <a:r>
              <a:rPr lang="en-US" sz="2000" smtClean="0"/>
              <a:t>in the </a:t>
            </a:r>
            <a:r>
              <a:rPr lang="en-US" sz="2000" dirty="0" err="1" smtClean="0"/>
              <a:t>unblinded</a:t>
            </a:r>
            <a:r>
              <a:rPr lang="en-US" sz="2000" dirty="0" smtClean="0"/>
              <a:t> regions</a:t>
            </a:r>
          </a:p>
          <a:p>
            <a:endParaRPr lang="en-US" sz="2000" dirty="0"/>
          </a:p>
          <a:p>
            <a:r>
              <a:rPr lang="en-US" sz="2000" dirty="0" smtClean="0"/>
              <a:t>BDT efficient against </a:t>
            </a:r>
            <a:r>
              <a:rPr lang="en-US" sz="2000" dirty="0" err="1" smtClean="0"/>
              <a:t>ttbar</a:t>
            </a:r>
            <a:r>
              <a:rPr lang="en-US" sz="2000" dirty="0" smtClean="0"/>
              <a:t>, </a:t>
            </a:r>
            <a:r>
              <a:rPr lang="en-US" sz="2000" dirty="0" err="1" smtClean="0"/>
              <a:t>W+jets</a:t>
            </a:r>
            <a:r>
              <a:rPr lang="en-US" sz="2000" dirty="0" smtClean="0"/>
              <a:t>, and </a:t>
            </a:r>
            <a:r>
              <a:rPr lang="en-US" sz="2000" dirty="0" err="1" smtClean="0"/>
              <a:t>diboson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Discrimination from DY by fit on </a:t>
            </a:r>
            <a:r>
              <a:rPr lang="en-US" sz="2000" dirty="0" err="1" smtClean="0"/>
              <a:t>m</a:t>
            </a:r>
            <a:r>
              <a:rPr lang="en-US" sz="2000" baseline="-25000" dirty="0" err="1" smtClean="0"/>
              <a:t>coll</a:t>
            </a:r>
            <a:r>
              <a:rPr lang="en-US" sz="2000" dirty="0" smtClean="0"/>
              <a:t> after cutting on BDT output</a:t>
            </a:r>
            <a:endParaRPr lang="en-US" sz="2000" dirty="0"/>
          </a:p>
        </p:txBody>
      </p:sp>
      <p:pic>
        <p:nvPicPr>
          <p:cNvPr id="5" name="Picture 4" descr="emu_em_0jet_bd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79" y="964613"/>
            <a:ext cx="2837784" cy="2728638"/>
          </a:xfrm>
          <a:prstGeom prst="rect">
            <a:avLst/>
          </a:prstGeom>
        </p:spPr>
      </p:pic>
      <p:pic>
        <p:nvPicPr>
          <p:cNvPr id="6" name="Picture 5" descr="emu_em_1jet_bd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963" y="964613"/>
            <a:ext cx="2837784" cy="2728638"/>
          </a:xfrm>
          <a:prstGeom prst="rect">
            <a:avLst/>
          </a:prstGeom>
        </p:spPr>
      </p:pic>
      <p:pic>
        <p:nvPicPr>
          <p:cNvPr id="7" name="Picture 6" descr="emu_em_2jet_gg_bd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79" y="3693251"/>
            <a:ext cx="2837784" cy="2728639"/>
          </a:xfrm>
          <a:prstGeom prst="rect">
            <a:avLst/>
          </a:prstGeom>
        </p:spPr>
      </p:pic>
      <p:pic>
        <p:nvPicPr>
          <p:cNvPr id="8" name="Picture 7" descr="emu_em_2jet_vbf_bd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962" y="3693250"/>
            <a:ext cx="2837785" cy="2728639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483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75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6513" y="30951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BDT – Expected limits: </a:t>
            </a:r>
            <a:r>
              <a:rPr lang="en-US" b="1" dirty="0" smtClean="0">
                <a:solidFill>
                  <a:schemeClr val="tx1"/>
                </a:solidFill>
              </a:rPr>
              <a:t>eτ</a:t>
            </a:r>
            <a:r>
              <a:rPr lang="en-US" b="1" baseline="-25000" dirty="0" smtClean="0">
                <a:solidFill>
                  <a:schemeClr val="tx1"/>
                </a:solidFill>
              </a:rPr>
              <a:t>μ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78627" y="1222375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Best limits </a:t>
            </a:r>
            <a:r>
              <a:rPr lang="en-US" sz="2400" smtClean="0"/>
              <a:t>obtained with </a:t>
            </a:r>
            <a:r>
              <a:rPr lang="en-US" sz="2400" dirty="0" smtClean="0"/>
              <a:t>BDT output &gt; 0.00</a:t>
            </a:r>
          </a:p>
          <a:p>
            <a:r>
              <a:rPr lang="en-US" sz="2400" dirty="0" smtClean="0"/>
              <a:t>About 12% improvement compared to cut-based optimization</a:t>
            </a:r>
            <a:endParaRPr lang="en-US" sz="24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247083"/>
              </p:ext>
            </p:extLst>
          </p:nvPr>
        </p:nvGraphicFramePr>
        <p:xfrm>
          <a:off x="457200" y="2779326"/>
          <a:ext cx="8229600" cy="30327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0</a:t>
                      </a:r>
                      <a:r>
                        <a:rPr lang="en-US" baseline="0" dirty="0" smtClean="0">
                          <a:solidFill>
                            <a:srgbClr val="3C3C3F"/>
                          </a:solidFill>
                        </a:rPr>
                        <a:t> jet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1 jet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2jets </a:t>
                      </a:r>
                      <a:r>
                        <a:rPr lang="en-US" dirty="0" err="1" smtClean="0">
                          <a:solidFill>
                            <a:srgbClr val="3C3C3F"/>
                          </a:solidFill>
                        </a:rPr>
                        <a:t>gg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2 jets VBF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Combined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BDT &gt; -0.05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1.113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2.008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4.484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2.258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-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AC0000"/>
                          </a:solidFill>
                        </a:rPr>
                        <a:t>BDT &gt; 0.00</a:t>
                      </a:r>
                      <a:endParaRPr lang="en-US" b="1" dirty="0">
                        <a:solidFill>
                          <a:srgbClr val="AC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AC0000"/>
                          </a:solidFill>
                        </a:rPr>
                        <a:t>0.973</a:t>
                      </a:r>
                      <a:endParaRPr lang="en-US" b="1" dirty="0">
                        <a:solidFill>
                          <a:srgbClr val="AC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AC0000"/>
                          </a:solidFill>
                        </a:rPr>
                        <a:t>2.039</a:t>
                      </a:r>
                      <a:endParaRPr lang="en-US" b="1" dirty="0">
                        <a:solidFill>
                          <a:srgbClr val="AC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AC0000"/>
                          </a:solidFill>
                        </a:rPr>
                        <a:t>4.484</a:t>
                      </a:r>
                      <a:endParaRPr lang="en-US" b="1" dirty="0">
                        <a:solidFill>
                          <a:srgbClr val="AC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AC0000"/>
                          </a:solidFill>
                        </a:rPr>
                        <a:t>1.961</a:t>
                      </a:r>
                      <a:endParaRPr lang="en-US" b="1" dirty="0">
                        <a:solidFill>
                          <a:srgbClr val="AC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AC0000"/>
                          </a:solidFill>
                        </a:rPr>
                        <a:t>0.793</a:t>
                      </a:r>
                      <a:endParaRPr lang="en-US" b="1" dirty="0">
                        <a:solidFill>
                          <a:srgbClr val="AC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BDT &gt; 0.05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0.973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2.102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4.494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2.476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0.840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BDT &gt; 0.10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0.996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3.023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8.719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5.420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0.940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rgbClr val="3C3C3F"/>
                          </a:solidFill>
                        </a:rPr>
                        <a:t>Cut-based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1.113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1.898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5.85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2.882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3C3C3F"/>
                          </a:solidFill>
                        </a:rPr>
                        <a:t>0.902</a:t>
                      </a:r>
                      <a:endParaRPr lang="en-US" dirty="0">
                        <a:solidFill>
                          <a:srgbClr val="3C3C3F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995991" y="5932598"/>
            <a:ext cx="2857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Systematics on next slide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810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76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48447" y="-230188"/>
            <a:ext cx="8229600" cy="1143001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Systematics (</a:t>
            </a:r>
            <a:r>
              <a:rPr lang="en-US" b="1" dirty="0" err="1">
                <a:solidFill>
                  <a:schemeClr val="tx1"/>
                </a:solidFill>
              </a:rPr>
              <a:t>eτ</a:t>
            </a:r>
            <a:r>
              <a:rPr lang="en-US" b="1" baseline="-25000" dirty="0" err="1">
                <a:solidFill>
                  <a:schemeClr val="tx1"/>
                </a:solidFill>
              </a:rPr>
              <a:t>μ</a:t>
            </a:r>
            <a:r>
              <a:rPr lang="en-US" dirty="0" err="1" smtClean="0">
                <a:solidFill>
                  <a:srgbClr val="000000"/>
                </a:solidFill>
              </a:rPr>
              <a:t>and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eτ</a:t>
            </a:r>
            <a:r>
              <a:rPr lang="en-US" b="1" baseline="-25000" dirty="0" err="1" smtClean="0">
                <a:solidFill>
                  <a:schemeClr val="tx1"/>
                </a:solidFill>
              </a:rPr>
              <a:t>h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endParaRPr lang="en-US" dirty="0">
              <a:solidFill>
                <a:srgbClr val="000000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824405840"/>
              </p:ext>
            </p:extLst>
          </p:nvPr>
        </p:nvGraphicFramePr>
        <p:xfrm>
          <a:off x="448447" y="1125450"/>
          <a:ext cx="8229600" cy="50098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14800"/>
                <a:gridCol w="4114800"/>
              </a:tblGrid>
              <a:tr h="313114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Luminosity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6.2%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13114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Drell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-Yan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normalization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10%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13114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Tau ID efficiency 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10%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13114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Electron ID/</a:t>
                      </a:r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iso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/trigger efficiency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2%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13114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Muon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ID/</a:t>
                      </a:r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iso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efficiency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2%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13114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ttbar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normalization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6%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13114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Reducible </a:t>
                      </a:r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bkg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(fake </a:t>
                      </a:r>
                      <a:r>
                        <a:rPr lang="en-US" sz="1400" baseline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rate method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)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30%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13114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W+jets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10%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13114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QCD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30%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13114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Diboson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5%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13114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Btag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veto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To be determined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13114">
                <a:tc>
                  <a:txBody>
                    <a:bodyPr/>
                    <a:lstStyle/>
                    <a:p>
                      <a:r>
                        <a:rPr lang="en-US" sz="140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Wingdings"/>
                        </a:rPr>
                        <a:t>et</a:t>
                      </a:r>
                      <a:r>
                        <a:rPr lang="en-US" sz="1400" baseline="-2500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Wingdings"/>
                        </a:rPr>
                        <a:t>h</a:t>
                      </a:r>
                      <a:r>
                        <a:rPr lang="en-US" sz="140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Wingdings"/>
                        </a:rPr>
                        <a:t>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Wingdings"/>
                        </a:rPr>
                        <a:t>fake rate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12%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1311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Electron energy 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Shape (between 1 and 2.5% shift)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13114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Tau energy scale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Shape (3% shift for real </a:t>
                      </a:r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taus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)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13114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Unclustered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energy scale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Shape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13114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Jet energy scale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Shape</a:t>
                      </a:r>
                      <a:endParaRPr 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805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77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28600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BDT – Overtraining check :</a:t>
            </a:r>
            <a:r>
              <a:rPr lang="en-US" sz="3600" b="1" dirty="0">
                <a:solidFill>
                  <a:srgbClr val="000000"/>
                </a:solidFill>
                <a:sym typeface="Wingdings"/>
              </a:rPr>
              <a:t>eτ</a:t>
            </a:r>
            <a:r>
              <a:rPr lang="en-US" sz="3600" b="1" baseline="-25000" dirty="0">
                <a:solidFill>
                  <a:srgbClr val="000000"/>
                </a:solidFill>
                <a:sym typeface="Wingdings"/>
              </a:rPr>
              <a:t>μ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 descr="overtrain_BD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047" y="1143000"/>
            <a:ext cx="6712417" cy="4972161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1049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7E824-90D5-194D-8B5C-C8C2C73FE486}" type="slidenum">
              <a:rPr lang="en-US" smtClean="0"/>
              <a:t>78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28600"/>
            <a:ext cx="8534400" cy="7588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BDT – Correlations: </a:t>
            </a:r>
            <a:r>
              <a:rPr lang="en-US" sz="3600" b="1" dirty="0">
                <a:solidFill>
                  <a:srgbClr val="000000"/>
                </a:solidFill>
                <a:sym typeface="Wingdings"/>
              </a:rPr>
              <a:t>eτ</a:t>
            </a:r>
            <a:r>
              <a:rPr lang="en-US" sz="3600" b="1" baseline="-25000" dirty="0">
                <a:solidFill>
                  <a:srgbClr val="000000"/>
                </a:solidFill>
                <a:sym typeface="Wingdings"/>
              </a:rPr>
              <a:t>μ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762000" y="5711825"/>
            <a:ext cx="8229600" cy="82867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Low level of correlation between variables</a:t>
            </a:r>
            <a:endParaRPr lang="en-US" sz="2000" dirty="0"/>
          </a:p>
        </p:txBody>
      </p:sp>
      <p:pic>
        <p:nvPicPr>
          <p:cNvPr id="6" name="Picture 5" descr="CorrelationMatrix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" y="1326827"/>
            <a:ext cx="4087648" cy="3929044"/>
          </a:xfrm>
          <a:prstGeom prst="rect">
            <a:avLst/>
          </a:prstGeom>
        </p:spPr>
      </p:pic>
      <p:pic>
        <p:nvPicPr>
          <p:cNvPr id="10" name="Picture 9" descr="CorrelationMatrix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721" y="1326827"/>
            <a:ext cx="4087648" cy="3929044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320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4800" y="57045"/>
            <a:ext cx="6189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Dataset and MC Samples</a:t>
            </a:r>
            <a:endParaRPr lang="en-US" sz="2800" b="1" dirty="0"/>
          </a:p>
        </p:txBody>
      </p:sp>
      <p:graphicFrame>
        <p:nvGraphicFramePr>
          <p:cNvPr id="3" name="object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580263"/>
              </p:ext>
            </p:extLst>
          </p:nvPr>
        </p:nvGraphicFramePr>
        <p:xfrm>
          <a:off x="263304" y="2652598"/>
          <a:ext cx="8572848" cy="326577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51186"/>
                <a:gridCol w="4802088"/>
                <a:gridCol w="2719574"/>
              </a:tblGrid>
              <a:tr h="35111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Process</a:t>
                      </a:r>
                      <a:endParaRPr sz="1100" b="1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699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lang="en-US" sz="1100" dirty="0" smtClean="0"/>
                        <a:t>Sample </a:t>
                      </a:r>
                      <a:r>
                        <a:rPr lang="en-US" sz="1100" baseline="0" dirty="0" smtClean="0"/>
                        <a:t>Name</a:t>
                      </a:r>
                      <a:endParaRPr sz="1100" b="1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5410" algn="ctr">
                        <a:lnSpc>
                          <a:spcPts val="2850"/>
                        </a:lnSpc>
                        <a:tabLst>
                          <a:tab pos="448945" algn="l"/>
                        </a:tabLst>
                      </a:pPr>
                      <a:r>
                        <a:rPr lang="en-US" sz="1100" baseline="0" dirty="0" smtClean="0"/>
                        <a:t>Cross-section (</a:t>
                      </a:r>
                      <a:r>
                        <a:rPr lang="en-US" sz="1100" baseline="0" dirty="0" err="1" smtClean="0"/>
                        <a:t>pb</a:t>
                      </a:r>
                      <a:r>
                        <a:rPr lang="en-US" sz="1100" baseline="0" dirty="0" smtClean="0"/>
                        <a:t>)</a:t>
                      </a:r>
                      <a:endParaRPr sz="1100" b="1" i="0" baseline="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8797"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dirty="0"/>
                        <a:t>LFV</a:t>
                      </a:r>
                      <a:r>
                        <a:rPr sz="1000" spc="-100" dirty="0"/>
                        <a:t> </a:t>
                      </a:r>
                      <a:r>
                        <a:rPr sz="1000" dirty="0" smtClean="0"/>
                        <a:t>Signal</a:t>
                      </a:r>
                      <a:r>
                        <a:rPr lang="en-US" sz="1000" dirty="0" smtClean="0"/>
                        <a:t> (</a:t>
                      </a:r>
                      <a:r>
                        <a:rPr lang="en-US" sz="1000" i="1" dirty="0" smtClean="0"/>
                        <a:t>μτ)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spc="-25" dirty="0" smtClean="0"/>
                        <a:t>GluGlu_LFV_HTo</a:t>
                      </a:r>
                      <a:r>
                        <a:rPr lang="en-US" sz="1000" spc="-25" dirty="0" smtClean="0"/>
                        <a:t>Mu</a:t>
                      </a:r>
                      <a:r>
                        <a:rPr sz="1000" spc="-25" dirty="0" smtClean="0"/>
                        <a:t>Tau_M125_13TeV_powheg_pythia8</a:t>
                      </a:r>
                      <a:endParaRPr sz="1000" dirty="0"/>
                    </a:p>
                    <a:p>
                      <a:pPr marL="469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spc="-30" dirty="0" smtClean="0"/>
                        <a:t>VBF_LFV_HTo</a:t>
                      </a:r>
                      <a:r>
                        <a:rPr lang="en-US" sz="1000" spc="-30" dirty="0" smtClean="0"/>
                        <a:t>Mu</a:t>
                      </a:r>
                      <a:r>
                        <a:rPr sz="1000" spc="-30" dirty="0" smtClean="0"/>
                        <a:t>Tau_M125_13TeV_powheg_pythia8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dirty="0" smtClean="0"/>
                        <a:t>4</a:t>
                      </a:r>
                      <a:r>
                        <a:rPr lang="en-US" sz="1000" dirty="0" smtClean="0"/>
                        <a:t>4.14*</a:t>
                      </a:r>
                      <a:endParaRPr sz="1000" dirty="0"/>
                    </a:p>
                    <a:p>
                      <a:pPr marL="46990">
                        <a:lnSpc>
                          <a:spcPts val="1410"/>
                        </a:lnSpc>
                      </a:pPr>
                      <a:r>
                        <a:rPr sz="1000" dirty="0" smtClean="0"/>
                        <a:t>3.</a:t>
                      </a:r>
                      <a:r>
                        <a:rPr lang="en-US" sz="1000" dirty="0" smtClean="0"/>
                        <a:t>782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8797"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dirty="0"/>
                        <a:t>LFV</a:t>
                      </a:r>
                      <a:r>
                        <a:rPr sz="1000" spc="-100" dirty="0"/>
                        <a:t> </a:t>
                      </a:r>
                      <a:r>
                        <a:rPr sz="1000" dirty="0" smtClean="0"/>
                        <a:t>Signal</a:t>
                      </a:r>
                      <a:r>
                        <a:rPr lang="en-US" sz="1000" dirty="0" smtClean="0"/>
                        <a:t> (</a:t>
                      </a:r>
                      <a:r>
                        <a:rPr lang="en-US" sz="1000" i="1" dirty="0" smtClean="0"/>
                        <a:t>eτ)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spc="-25" dirty="0" smtClean="0"/>
                        <a:t>GluGlu_LFV_HTo</a:t>
                      </a:r>
                      <a:r>
                        <a:rPr lang="en-US" sz="1000" spc="-25" dirty="0" smtClean="0"/>
                        <a:t>Mu</a:t>
                      </a:r>
                      <a:r>
                        <a:rPr sz="1000" spc="-25" dirty="0" smtClean="0"/>
                        <a:t>Tau_M125_13TeV_powheg_pythia8</a:t>
                      </a:r>
                      <a:endParaRPr sz="1000" dirty="0"/>
                    </a:p>
                    <a:p>
                      <a:pPr marL="469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spc="-30" dirty="0" smtClean="0"/>
                        <a:t>VBF_LFV_HTo</a:t>
                      </a:r>
                      <a:r>
                        <a:rPr lang="en-US" sz="1000" spc="-30" dirty="0" smtClean="0"/>
                        <a:t>Mu</a:t>
                      </a:r>
                      <a:r>
                        <a:rPr sz="1000" spc="-30" dirty="0" smtClean="0"/>
                        <a:t>Tau_M125_13TeV_powheg_pythia8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dirty="0" smtClean="0"/>
                        <a:t>4</a:t>
                      </a:r>
                      <a:r>
                        <a:rPr lang="en-US" sz="1000" dirty="0" smtClean="0"/>
                        <a:t>4.14*</a:t>
                      </a:r>
                      <a:endParaRPr sz="1000" dirty="0"/>
                    </a:p>
                    <a:p>
                      <a:pPr marL="46990">
                        <a:lnSpc>
                          <a:spcPts val="1410"/>
                        </a:lnSpc>
                      </a:pPr>
                      <a:r>
                        <a:rPr sz="1000" dirty="0" smtClean="0"/>
                        <a:t>3.</a:t>
                      </a:r>
                      <a:r>
                        <a:rPr lang="en-US" sz="1000" dirty="0" smtClean="0"/>
                        <a:t>782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6477"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dirty="0"/>
                        <a:t>SM</a:t>
                      </a:r>
                      <a:r>
                        <a:rPr sz="1000" spc="-100" dirty="0"/>
                        <a:t> </a:t>
                      </a:r>
                      <a:r>
                        <a:rPr sz="1000" dirty="0"/>
                        <a:t>Higgs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00" spc="-25" smtClean="0"/>
                        <a:t>GluGluHToTauTau_M125_13TeV_powheg_pythia8</a:t>
                      </a:r>
                      <a:endParaRPr sz="1000" dirty="0"/>
                    </a:p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000" spc="-30" smtClean="0"/>
                        <a:t>VBFHToTauTau_M125_13TeV_powheg_pythia8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000" dirty="0" smtClean="0"/>
                        <a:t>4</a:t>
                      </a:r>
                      <a:r>
                        <a:rPr lang="en-US" sz="1000" dirty="0" smtClean="0"/>
                        <a:t>4.14   ( Updated to  </a:t>
                      </a:r>
                      <a:r>
                        <a:rPr lang="en-US" sz="1000" dirty="0" smtClean="0">
                          <a:hlinkClick r:id="rId2"/>
                        </a:rPr>
                        <a:t>Yellow Report 4,2016</a:t>
                      </a:r>
                      <a:r>
                        <a:rPr lang="en-US" sz="1000" dirty="0" smtClean="0"/>
                        <a:t>)</a:t>
                      </a:r>
                      <a:endParaRPr sz="1000" dirty="0"/>
                    </a:p>
                    <a:p>
                      <a:pPr marL="46990">
                        <a:lnSpc>
                          <a:spcPts val="1410"/>
                        </a:lnSpc>
                      </a:pPr>
                      <a:r>
                        <a:rPr sz="1000" dirty="0" smtClean="0"/>
                        <a:t>3.</a:t>
                      </a:r>
                      <a:r>
                        <a:rPr lang="en-US" sz="1000" dirty="0" smtClean="0"/>
                        <a:t>782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3880"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000" dirty="0"/>
                        <a:t>WJets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000" spc="-15" dirty="0" smtClean="0"/>
                        <a:t>W</a:t>
                      </a:r>
                      <a:r>
                        <a:rPr lang="en-US" sz="1000" spc="-15" dirty="0" smtClean="0"/>
                        <a:t>j</a:t>
                      </a:r>
                      <a:r>
                        <a:rPr sz="1000" spc="-15" dirty="0" smtClean="0"/>
                        <a:t>ets(1234Jets</a:t>
                      </a:r>
                      <a:r>
                        <a:rPr sz="1000" spc="-15" dirty="0"/>
                        <a:t>)ToLNu_TuneCUETP8M1_13TeV-madgraphMLM-</a:t>
                      </a:r>
                      <a:r>
                        <a:rPr sz="1000" spc="-15" dirty="0" smtClean="0"/>
                        <a:t>pythia8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000" spc="-5" dirty="0"/>
                        <a:t>61526;  </a:t>
                      </a:r>
                      <a:r>
                        <a:rPr sz="1000" spc="-20" dirty="0"/>
                        <a:t>11670.0;  </a:t>
                      </a:r>
                      <a:r>
                        <a:rPr sz="1000" spc="-5" dirty="0"/>
                        <a:t>3804.8;  </a:t>
                      </a:r>
                      <a:r>
                        <a:rPr sz="1000" spc="-20" dirty="0"/>
                        <a:t>1155.3; </a:t>
                      </a:r>
                      <a:r>
                        <a:rPr sz="1000" spc="35" dirty="0"/>
                        <a:t> </a:t>
                      </a:r>
                      <a:r>
                        <a:rPr sz="1000" dirty="0"/>
                        <a:t>587.6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3881"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000" dirty="0"/>
                        <a:t>DYJets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000" spc="-15" dirty="0"/>
                        <a:t>DYJets(1234Jets)ToLL_M-50_TuneCUETP8M1_13TeV-madgraphMLM</a:t>
                      </a:r>
                      <a:r>
                        <a:rPr sz="1000" spc="-15"/>
                        <a:t>-</a:t>
                      </a:r>
                      <a:r>
                        <a:rPr sz="1000" spc="-15" smtClean="0"/>
                        <a:t>pythia</a:t>
                      </a:r>
                      <a:r>
                        <a:rPr lang="en-US" sz="1000" spc="-15" smtClean="0"/>
                        <a:t>8</a:t>
                      </a:r>
                      <a:endParaRPr sz="1000" spc="-15" dirty="0" smtClean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000" spc="-5" dirty="0"/>
                        <a:t>5765.4 </a:t>
                      </a:r>
                      <a:r>
                        <a:rPr lang="en-US" sz="1000" spc="-5" dirty="0" smtClean="0"/>
                        <a:t>;</a:t>
                      </a:r>
                      <a:r>
                        <a:rPr sz="1000" spc="-5" dirty="0" smtClean="0"/>
                        <a:t>1</a:t>
                      </a:r>
                      <a:r>
                        <a:rPr lang="en-US" sz="1000" spc="-5" dirty="0" smtClean="0"/>
                        <a:t>178</a:t>
                      </a:r>
                      <a:r>
                        <a:rPr sz="1000" spc="-5" dirty="0" smtClean="0"/>
                        <a:t>.</a:t>
                      </a:r>
                      <a:r>
                        <a:rPr lang="en-US" sz="1000" spc="-5" dirty="0" smtClean="0"/>
                        <a:t>24;</a:t>
                      </a:r>
                      <a:r>
                        <a:rPr sz="1000" spc="-5" dirty="0" smtClean="0"/>
                        <a:t>  </a:t>
                      </a:r>
                      <a:r>
                        <a:rPr lang="en-US" sz="1000" spc="-5" dirty="0" smtClean="0"/>
                        <a:t>386</a:t>
                      </a:r>
                      <a:r>
                        <a:rPr sz="1000" spc="-5" dirty="0" smtClean="0"/>
                        <a:t>.</a:t>
                      </a:r>
                      <a:r>
                        <a:rPr lang="en-US" sz="1000" spc="-5" dirty="0" smtClean="0"/>
                        <a:t>04</a:t>
                      </a:r>
                      <a:r>
                        <a:rPr lang="en-US" sz="1000" spc="-5" baseline="0" dirty="0" smtClean="0"/>
                        <a:t> </a:t>
                      </a:r>
                      <a:r>
                        <a:rPr sz="1000" spc="-5" dirty="0" smtClean="0"/>
                        <a:t>;  1</a:t>
                      </a:r>
                      <a:r>
                        <a:rPr lang="en-US" sz="1000" spc="-5" dirty="0" smtClean="0"/>
                        <a:t>18.08</a:t>
                      </a:r>
                      <a:r>
                        <a:rPr sz="1000" spc="-5" dirty="0" smtClean="0"/>
                        <a:t>;</a:t>
                      </a:r>
                      <a:r>
                        <a:rPr sz="1000" dirty="0" smtClean="0"/>
                        <a:t>6</a:t>
                      </a:r>
                      <a:r>
                        <a:rPr lang="en-US" sz="1000" dirty="0" smtClean="0"/>
                        <a:t>3.56;</a:t>
                      </a:r>
                      <a:r>
                        <a:rPr lang="en-US" sz="1000" baseline="0" dirty="0" smtClean="0"/>
                        <a:t> 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3881"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000" dirty="0"/>
                        <a:t>TTJets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000" spc="-20" dirty="0"/>
                        <a:t>TT_TuneCUETP8M1_13TeV-powheg</a:t>
                      </a:r>
                      <a:r>
                        <a:rPr sz="1000" spc="-20"/>
                        <a:t>-</a:t>
                      </a:r>
                      <a:r>
                        <a:rPr sz="1000" spc="-20" smtClean="0"/>
                        <a:t>pythia8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000" dirty="0" smtClean="0"/>
                        <a:t>8</a:t>
                      </a:r>
                      <a:r>
                        <a:rPr lang="en-US" sz="1000" dirty="0" smtClean="0"/>
                        <a:t>31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3880"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000" dirty="0"/>
                        <a:t>WW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000" spc="-35" dirty="0"/>
                        <a:t>WW_TuneCUETP8M1_13TeV-</a:t>
                      </a:r>
                      <a:r>
                        <a:rPr sz="1000" spc="-35" dirty="0" smtClean="0"/>
                        <a:t>pythia8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spc="-25" dirty="0"/>
                        <a:t>118.7</a:t>
                      </a:r>
                      <a:endParaRPr sz="100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3880"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dirty="0"/>
                        <a:t>WZ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spc="-30" dirty="0"/>
                        <a:t>WZ_TuneCUETP8M1_13TeV-</a:t>
                      </a:r>
                      <a:r>
                        <a:rPr sz="1000" spc="-30" dirty="0" smtClean="0"/>
                        <a:t>pythia8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000" dirty="0"/>
                        <a:t>47.13</a:t>
                      </a:r>
                      <a:endParaRPr sz="100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3881"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dirty="0"/>
                        <a:t>ZZ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30" dirty="0"/>
                        <a:t>ZZ_TuneCUETP8M1_13TeV-</a:t>
                      </a:r>
                      <a:r>
                        <a:rPr sz="1000" spc="-30" dirty="0" smtClean="0"/>
                        <a:t>pythia8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000" dirty="0"/>
                        <a:t>16.523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8797"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lang="en-US" sz="1000" spc="-25" dirty="0" smtClean="0"/>
                        <a:t>Single Top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spc="-15" dirty="0"/>
                        <a:t>ST_tW_antitop_5f_inclusiveDecays_13TeV-powheg-</a:t>
                      </a:r>
                      <a:r>
                        <a:rPr sz="1000" spc="-15" dirty="0" smtClean="0"/>
                        <a:t>pythia8_TuneCUETP8M1</a:t>
                      </a:r>
                      <a:endParaRPr sz="1000" dirty="0"/>
                    </a:p>
                    <a:p>
                      <a:pPr marL="469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spc="-15" dirty="0"/>
                        <a:t>ST_tW_top_5f_inclusiveDecays_13TeV-powheg-</a:t>
                      </a:r>
                      <a:r>
                        <a:rPr sz="1000" spc="-15" dirty="0" smtClean="0"/>
                        <a:t>pythia8_TuneCUETP8M1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00" dirty="0"/>
                        <a:t>35.6</a:t>
                      </a:r>
                    </a:p>
                    <a:p>
                      <a:pPr marL="46990">
                        <a:lnSpc>
                          <a:spcPts val="1410"/>
                        </a:lnSpc>
                      </a:pPr>
                      <a:r>
                        <a:rPr sz="1000" dirty="0"/>
                        <a:t>35.6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8095"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dirty="0"/>
                        <a:t>Wgamma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00" spc="-20" dirty="0"/>
                        <a:t>WGstarToLNuEE_012Jets_13TeV-madgraph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000" spc="-30" dirty="0"/>
                        <a:t>11.7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47839">
                <a:tc>
                  <a:txBody>
                    <a:bodyPr/>
                    <a:lstStyle/>
                    <a:p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000" spc="-15" dirty="0"/>
                        <a:t>WGstarToLNuMuMu_012Jets_13TeV-madgraph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1000" dirty="0"/>
                        <a:t>3.8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5745">
                <a:tc>
                  <a:txBody>
                    <a:bodyPr/>
                    <a:lstStyle/>
                    <a:p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kumimoji="0" 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WGToLNuG_TuneCUETP8M1_13TeV-amcatnloFXFX-pythia8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1000" dirty="0"/>
                        <a:t>495.36</a:t>
                      </a:r>
                      <a:endParaRPr sz="1000" dirty="0">
                        <a:latin typeface="+mn-lt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36020" y="6006289"/>
            <a:ext cx="68831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*We assume SM Higgs cross sections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304800" y="580265"/>
            <a:ext cx="764428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1700" dirty="0" smtClean="0"/>
              <a:t>Dataset: 20.1/fb golden JSON data collected in 2016 (Run B/C/D/E/F)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1700" dirty="0" err="1" smtClean="0"/>
              <a:t>SingleMuon</a:t>
            </a:r>
            <a:r>
              <a:rPr lang="en-US" sz="1700" dirty="0" smtClean="0"/>
              <a:t> dataset used for both  </a:t>
            </a:r>
            <a:r>
              <a:rPr lang="en-US" sz="1600" b="1" i="1" dirty="0" smtClean="0">
                <a:solidFill>
                  <a:srgbClr val="000000"/>
                </a:solidFill>
              </a:rPr>
              <a:t>μτ</a:t>
            </a:r>
            <a:r>
              <a:rPr lang="en-US" sz="1600" i="1" dirty="0" smtClean="0"/>
              <a:t> </a:t>
            </a:r>
            <a:r>
              <a:rPr lang="en-US" sz="1700" dirty="0" smtClean="0"/>
              <a:t>channels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1700" dirty="0" err="1" smtClean="0"/>
              <a:t>SingleElectron</a:t>
            </a:r>
            <a:r>
              <a:rPr lang="en-US" sz="1700" dirty="0" smtClean="0"/>
              <a:t> dataset used for </a:t>
            </a:r>
            <a:r>
              <a:rPr lang="en-US" sz="1600" b="1" i="1" dirty="0" err="1" smtClean="0"/>
              <a:t>eτ</a:t>
            </a:r>
            <a:r>
              <a:rPr lang="en-US" sz="1600" i="1" dirty="0" smtClean="0"/>
              <a:t> channels</a:t>
            </a:r>
            <a:endParaRPr lang="en-US" sz="1700" dirty="0" smtClean="0"/>
          </a:p>
          <a:p>
            <a:pPr marL="285750" indent="-285750">
              <a:buFont typeface="Wingdings" charset="2"/>
              <a:buChar char="Ø"/>
            </a:pPr>
            <a:endParaRPr lang="en-US" sz="1700" dirty="0"/>
          </a:p>
        </p:txBody>
      </p:sp>
      <p:sp>
        <p:nvSpPr>
          <p:cNvPr id="11" name="TextBox 10"/>
          <p:cNvSpPr txBox="1"/>
          <p:nvPr/>
        </p:nvSpPr>
        <p:spPr>
          <a:xfrm>
            <a:off x="263304" y="1503595"/>
            <a:ext cx="8572848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1700" dirty="0" smtClean="0"/>
              <a:t>Signal events simulated using pythia8</a:t>
            </a:r>
          </a:p>
          <a:p>
            <a:endParaRPr lang="en-US" dirty="0" smtClean="0"/>
          </a:p>
          <a:p>
            <a:pPr marL="285750" indent="-285750">
              <a:buFont typeface="Wingdings" charset="2"/>
              <a:buChar char="Ø"/>
            </a:pPr>
            <a:r>
              <a:rPr lang="en-US" sz="1700" dirty="0" err="1" smtClean="0"/>
              <a:t>Drell</a:t>
            </a:r>
            <a:r>
              <a:rPr lang="en-US" sz="1700" dirty="0"/>
              <a:t>-Yan </a:t>
            </a:r>
            <a:r>
              <a:rPr lang="en-US" sz="1700" dirty="0" smtClean="0"/>
              <a:t>and </a:t>
            </a:r>
            <a:r>
              <a:rPr lang="en-US" sz="1700" dirty="0" err="1" smtClean="0"/>
              <a:t>Wjets</a:t>
            </a:r>
            <a:r>
              <a:rPr lang="en-US" sz="1700" dirty="0" smtClean="0"/>
              <a:t>: </a:t>
            </a:r>
            <a:r>
              <a:rPr lang="en-US" sz="1700" dirty="0" err="1" smtClean="0"/>
              <a:t>Madgraph</a:t>
            </a:r>
            <a:r>
              <a:rPr lang="en-US" sz="1700" dirty="0" smtClean="0"/>
              <a:t> samples inclusive </a:t>
            </a:r>
            <a:r>
              <a:rPr lang="en-US" sz="1700" dirty="0"/>
              <a:t>and exclusive </a:t>
            </a:r>
            <a:r>
              <a:rPr lang="en-US" sz="1700" dirty="0" smtClean="0"/>
              <a:t>binned in number of jets</a:t>
            </a:r>
            <a:r>
              <a:rPr lang="en-US" sz="1600" dirty="0" smtClean="0"/>
              <a:t>)</a:t>
            </a:r>
          </a:p>
          <a:p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457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24800" y="57045"/>
            <a:ext cx="6189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MC Corrections</a:t>
            </a:r>
            <a:endParaRPr lang="en-US" sz="28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HEXO Meeting, 11/21/16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Nabarun Dev (University of Notre Dame)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D6C6F1-BE17-0D4A-9B0D-BD1CDA04D74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541972"/>
            <a:ext cx="533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Muon POG scale factors: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Muon ID, ISO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1935892"/>
            <a:ext cx="533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E/</a:t>
            </a:r>
            <a:r>
              <a:rPr lang="en-US" dirty="0" err="1" smtClean="0"/>
              <a:t>γ</a:t>
            </a:r>
            <a:r>
              <a:rPr lang="en-US" dirty="0" smtClean="0"/>
              <a:t> POG scale factors: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/>
              <a:t>e</a:t>
            </a:r>
            <a:r>
              <a:rPr lang="en-US" dirty="0" smtClean="0"/>
              <a:t>lectron tracking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4247352"/>
            <a:ext cx="533775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Electron ID/ISO scale factors from HTT group</a:t>
            </a:r>
          </a:p>
          <a:p>
            <a:pPr marL="285750" indent="-285750">
              <a:buFont typeface="Wingdings" charset="2"/>
              <a:buChar char="Ø"/>
            </a:pPr>
            <a:endParaRPr lang="en-US" dirty="0" smtClean="0"/>
          </a:p>
          <a:p>
            <a:pPr marL="285750" indent="-285750">
              <a:buFont typeface="Wingdings" charset="2"/>
              <a:buChar char="Ø"/>
            </a:pPr>
            <a:r>
              <a:rPr lang="en-US" dirty="0"/>
              <a:t>Top Quark P</a:t>
            </a:r>
            <a:r>
              <a:rPr lang="en-US" baseline="-25000" dirty="0"/>
              <a:t>T</a:t>
            </a:r>
            <a:r>
              <a:rPr lang="en-US" dirty="0"/>
              <a:t> reweighting </a:t>
            </a:r>
            <a:r>
              <a:rPr lang="en-US" dirty="0" smtClean="0"/>
              <a:t> </a:t>
            </a:r>
            <a:endParaRPr lang="en-US" dirty="0"/>
          </a:p>
          <a:p>
            <a:pPr marL="285750" indent="-285750">
              <a:buFont typeface="Wingdings" charset="2"/>
              <a:buChar char="Ø"/>
            </a:pPr>
            <a:endParaRPr lang="en-US" dirty="0"/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PU Reweighting has been applied</a:t>
            </a:r>
          </a:p>
          <a:p>
            <a:pPr marL="285750" indent="-285750">
              <a:buFont typeface="Wingdings" charset="2"/>
              <a:buChar char="Ø"/>
            </a:pP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3450" y="1228006"/>
            <a:ext cx="533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Tracking POG scale factors: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Muon tracking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38937" y="727410"/>
            <a:ext cx="3164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After applying PU reweighting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300466" y="3833141"/>
            <a:ext cx="2502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σ</a:t>
            </a:r>
            <a:r>
              <a:rPr lang="en-US" dirty="0" smtClean="0"/>
              <a:t> minbias: 69.2 </a:t>
            </a:r>
            <a:r>
              <a:rPr lang="en-US" dirty="0" err="1" smtClean="0"/>
              <a:t>mb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993444" y="5544087"/>
            <a:ext cx="117743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170875" y="4882104"/>
            <a:ext cx="3764759" cy="1384995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smtClean="0"/>
              <a:t>There </a:t>
            </a:r>
            <a:r>
              <a:rPr lang="en-US" sz="1400" dirty="0" smtClean="0"/>
              <a:t>is known </a:t>
            </a:r>
            <a:r>
              <a:rPr lang="en-US" sz="1400" dirty="0"/>
              <a:t>data/MC </a:t>
            </a:r>
            <a:r>
              <a:rPr lang="en-US" sz="1400" dirty="0" smtClean="0"/>
              <a:t> discrepancy  due to </a:t>
            </a:r>
            <a:r>
              <a:rPr lang="en-US" sz="1400" dirty="0" smtClean="0">
                <a:hlinkClick r:id="rId2"/>
              </a:rPr>
              <a:t>inefficiencies cause by HIPs</a:t>
            </a:r>
            <a:r>
              <a:rPr lang="en-US" sz="1400" dirty="0" smtClean="0"/>
              <a:t> in 2016 A-F datasets (as noted in </a:t>
            </a:r>
            <a:r>
              <a:rPr lang="en-US" sz="1400" dirty="0" smtClean="0">
                <a:hlinkClick r:id="rId3"/>
              </a:rPr>
              <a:t>AN-2016/355</a:t>
            </a:r>
            <a:r>
              <a:rPr lang="en-US" sz="1400" dirty="0" smtClean="0"/>
              <a:t> </a:t>
            </a:r>
            <a:r>
              <a:rPr lang="en-US" sz="1400" smtClean="0"/>
              <a:t>by the </a:t>
            </a:r>
            <a:r>
              <a:rPr lang="en-US" sz="1400" dirty="0" smtClean="0"/>
              <a:t>HTT group).</a:t>
            </a:r>
            <a:br>
              <a:rPr lang="en-US" sz="1400" dirty="0" smtClean="0"/>
            </a:br>
            <a:endParaRPr lang="en-US" sz="1400" dirty="0" smtClean="0"/>
          </a:p>
          <a:p>
            <a:r>
              <a:rPr lang="en-US" sz="1400" dirty="0" smtClean="0"/>
              <a:t> Expected to be mitigated in re-</a:t>
            </a:r>
            <a:r>
              <a:rPr lang="en-US" sz="1400" dirty="0" err="1" smtClean="0"/>
              <a:t>reco</a:t>
            </a:r>
            <a:r>
              <a:rPr lang="en-US" sz="1400" dirty="0" smtClean="0"/>
              <a:t> data. (</a:t>
            </a:r>
            <a:r>
              <a:rPr lang="en-US" sz="1400" dirty="0" smtClean="0">
                <a:hlinkClick r:id="rId4"/>
              </a:rPr>
              <a:t>tracking POG talk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pic>
        <p:nvPicPr>
          <p:cNvPr id="20" name="Picture 19" descr="numVertices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90381" y="997561"/>
            <a:ext cx="2544838" cy="27432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57200" y="2725145"/>
            <a:ext cx="53377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Wingdings" charset="2"/>
              <a:buChar char="Ø"/>
            </a:pPr>
            <a:r>
              <a:rPr lang="en-US" dirty="0" smtClean="0"/>
              <a:t>Data</a:t>
            </a:r>
            <a:r>
              <a:rPr lang="en-US" dirty="0"/>
              <a:t>/MC SF equal to 0.90 following TAU POG recommendations for 2016 </a:t>
            </a:r>
            <a:r>
              <a:rPr lang="en-US" dirty="0" smtClean="0"/>
              <a:t>data</a:t>
            </a:r>
          </a:p>
          <a:p>
            <a:pPr marL="285750" lvl="1" indent="-285750">
              <a:buFont typeface="Wingdings" charset="2"/>
              <a:buChar char="Ø"/>
            </a:pPr>
            <a:endParaRPr lang="en-US" dirty="0"/>
          </a:p>
          <a:p>
            <a:pPr marL="285750" indent="-285750">
              <a:buFont typeface="Wingdings" charset="2"/>
              <a:buChar char="Ø"/>
            </a:pPr>
            <a:r>
              <a:rPr lang="en-US" dirty="0" err="1" smtClean="0">
                <a:solidFill>
                  <a:srgbClr val="000000"/>
                </a:solidFill>
                <a:sym typeface="Wingdings"/>
              </a:rPr>
              <a:t>eτ</a:t>
            </a:r>
            <a:r>
              <a:rPr lang="en-US" baseline="-25000" dirty="0" err="1" smtClean="0">
                <a:solidFill>
                  <a:srgbClr val="000000"/>
                </a:solidFill>
                <a:sym typeface="Wingdings"/>
              </a:rPr>
              <a:t>h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>
                <a:solidFill>
                  <a:srgbClr val="000000"/>
                </a:solidFill>
                <a:sym typeface="Wingdings"/>
              </a:rPr>
              <a:t>fake 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rate </a:t>
            </a:r>
            <a:r>
              <a:rPr lang="en-US" dirty="0" smtClean="0">
                <a:sym typeface="Wingdings"/>
              </a:rPr>
              <a:t>scale factors </a:t>
            </a:r>
            <a:r>
              <a:rPr lang="en-US" dirty="0">
                <a:sym typeface="Wingdings"/>
              </a:rPr>
              <a:t>following TAU POG recommendations </a:t>
            </a:r>
            <a:r>
              <a:rPr lang="en-US" dirty="0" smtClean="0">
                <a:sym typeface="Wingdings"/>
              </a:rPr>
              <a:t>(between </a:t>
            </a:r>
            <a:r>
              <a:rPr lang="en-US" dirty="0">
                <a:sym typeface="Wingdings"/>
              </a:rPr>
              <a:t>1.5 and </a:t>
            </a:r>
            <a:r>
              <a:rPr lang="en-US" dirty="0" smtClean="0">
                <a:sym typeface="Wingdings"/>
              </a:rPr>
              <a:t>2.0)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503035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13911</TotalTime>
  <Words>5932</Words>
  <Application>Microsoft Macintosh PowerPoint</Application>
  <PresentationFormat>On-screen Show (4:3)</PresentationFormat>
  <Paragraphs>1253</Paragraphs>
  <Slides>78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0" baseType="lpstr">
      <vt:lpstr>Civic</vt:lpstr>
      <vt:lpstr>Equation</vt:lpstr>
      <vt:lpstr>Search for Lepton Flavor Violating Decays of the Higgs Boson in μτe Final State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Background: eτh</vt:lpstr>
      <vt:lpstr>Distributions after final selection: eτh</vt:lpstr>
      <vt:lpstr>Backgrounds: eτμ</vt:lpstr>
      <vt:lpstr>Final selection plots: eτμ</vt:lpstr>
      <vt:lpstr>PowerPoint Presentation</vt:lpstr>
      <vt:lpstr>PowerPoint Presentation</vt:lpstr>
      <vt:lpstr>PowerPoint Presentation</vt:lpstr>
      <vt:lpstr>PowerPoint Presentation</vt:lpstr>
      <vt:lpstr>Contamination (I): LFV Hµτe  in  Heτμ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Background: eτh</vt:lpstr>
      <vt:lpstr>Preselection:eτh</vt:lpstr>
      <vt:lpstr>Reducible background estimation:eτh</vt:lpstr>
      <vt:lpstr>Reducible background validation:  eτh</vt:lpstr>
      <vt:lpstr>Distributions after preselection:eτh</vt:lpstr>
      <vt:lpstr>Selection optimization: eτh</vt:lpstr>
      <vt:lpstr>Distributions after final selection: eτh</vt:lpstr>
      <vt:lpstr>PowerPoint Presentation</vt:lpstr>
      <vt:lpstr>Backgrounds: eτμ</vt:lpstr>
      <vt:lpstr>Preselection: eτμ</vt:lpstr>
      <vt:lpstr>Misidentified background:eτμ</vt:lpstr>
      <vt:lpstr>Preselection: eτμ</vt:lpstr>
      <vt:lpstr>Misidentified background:eτμ fake rate method</vt:lpstr>
      <vt:lpstr>Selection optimization: eτμ</vt:lpstr>
      <vt:lpstr>Final selection plots: eτμ</vt:lpstr>
      <vt:lpstr>BDT selection: eτμ</vt:lpstr>
      <vt:lpstr>BDT distribution: eτμ</vt:lpstr>
      <vt:lpstr>BDT – Expected limits: eτμ</vt:lpstr>
      <vt:lpstr>Systematics (eτμand eτh)</vt:lpstr>
      <vt:lpstr>BDT – Overtraining check :eτμ</vt:lpstr>
      <vt:lpstr>BDT – Correlations: eτμ</vt:lpstr>
    </vt:vector>
  </TitlesOfParts>
  <Company>University of Notre Dame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LFV Higgs decay : electronic channels</dc:title>
  <dc:creator>Nabarun Dev</dc:creator>
  <cp:lastModifiedBy>Nabarun Dev</cp:lastModifiedBy>
  <cp:revision>503</cp:revision>
  <dcterms:created xsi:type="dcterms:W3CDTF">2016-11-19T08:00:10Z</dcterms:created>
  <dcterms:modified xsi:type="dcterms:W3CDTF">2017-03-30T18:04:24Z</dcterms:modified>
</cp:coreProperties>
</file>